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26" r:id="rId2"/>
    <p:sldId id="392" r:id="rId3"/>
    <p:sldId id="393" r:id="rId4"/>
    <p:sldId id="366" r:id="rId5"/>
    <p:sldId id="367" r:id="rId6"/>
    <p:sldId id="368" r:id="rId7"/>
    <p:sldId id="262" r:id="rId8"/>
    <p:sldId id="385" r:id="rId9"/>
    <p:sldId id="391" r:id="rId10"/>
    <p:sldId id="347" r:id="rId11"/>
    <p:sldId id="328" r:id="rId12"/>
    <p:sldId id="394" r:id="rId13"/>
    <p:sldId id="409" r:id="rId14"/>
    <p:sldId id="396" r:id="rId15"/>
    <p:sldId id="397" r:id="rId16"/>
    <p:sldId id="416" r:id="rId17"/>
    <p:sldId id="414" r:id="rId18"/>
    <p:sldId id="267" r:id="rId19"/>
    <p:sldId id="268" r:id="rId20"/>
    <p:sldId id="271" r:id="rId21"/>
    <p:sldId id="370" r:id="rId22"/>
    <p:sldId id="372" r:id="rId23"/>
    <p:sldId id="399" r:id="rId24"/>
    <p:sldId id="417" r:id="rId25"/>
    <p:sldId id="274" r:id="rId26"/>
    <p:sldId id="272" r:id="rId27"/>
    <p:sldId id="275" r:id="rId28"/>
    <p:sldId id="276" r:id="rId29"/>
    <p:sldId id="388" r:id="rId30"/>
    <p:sldId id="400" r:id="rId31"/>
    <p:sldId id="418" r:id="rId32"/>
    <p:sldId id="341" r:id="rId33"/>
    <p:sldId id="364" r:id="rId34"/>
    <p:sldId id="273" r:id="rId35"/>
    <p:sldId id="401" r:id="rId36"/>
    <p:sldId id="419" r:id="rId37"/>
    <p:sldId id="380" r:id="rId38"/>
    <p:sldId id="404" r:id="rId39"/>
    <p:sldId id="405" r:id="rId40"/>
    <p:sldId id="421" r:id="rId41"/>
    <p:sldId id="406" r:id="rId42"/>
    <p:sldId id="407" r:id="rId43"/>
    <p:sldId id="410" r:id="rId44"/>
    <p:sldId id="422" r:id="rId45"/>
    <p:sldId id="415" r:id="rId46"/>
    <p:sldId id="383" r:id="rId47"/>
  </p:sldIdLst>
  <p:sldSz cx="9144000" cy="5143500" type="screen16x9"/>
  <p:notesSz cx="7315200" cy="9601200"/>
  <p:embeddedFontLst>
    <p:embeddedFont>
      <p:font typeface="Bailey Sans ITC Std Book" panose="020B0504030202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Georgia" panose="02040502050405020303" pitchFamily="18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FF"/>
    <a:srgbClr val="6E6F72"/>
    <a:srgbClr val="F96525"/>
    <a:srgbClr val="FDF05A"/>
    <a:srgbClr val="000000"/>
    <a:srgbClr val="B3B3B3"/>
    <a:srgbClr val="8EC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535" autoAdjust="0"/>
    <p:restoredTop sz="99452" autoAdjust="0"/>
  </p:normalViewPr>
  <p:slideViewPr>
    <p:cSldViewPr>
      <p:cViewPr varScale="1">
        <p:scale>
          <a:sx n="90" d="100"/>
          <a:sy n="90" d="100"/>
        </p:scale>
        <p:origin x="9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C298A-E694-43B1-9544-863C7481B743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432313F-6D6C-441D-AE4E-9A8D7DE8408B}">
      <dgm:prSet phldrT="[Text]"/>
      <dgm:spPr>
        <a:solidFill>
          <a:srgbClr val="F96525">
            <a:alpha val="50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Bailey Sans ITC Std Book" panose="020B0504030202020204" pitchFamily="34" charset="0"/>
            </a:rPr>
            <a:t>Accountability</a:t>
          </a:r>
          <a:endParaRPr lang="en-US" dirty="0">
            <a:solidFill>
              <a:schemeClr val="bg1"/>
            </a:solidFill>
            <a:latin typeface="Bailey Sans ITC Std Book" panose="020B0504030202020204" pitchFamily="34" charset="0"/>
          </a:endParaRPr>
        </a:p>
      </dgm:t>
    </dgm:pt>
    <dgm:pt modelId="{F9665996-72D7-4A71-86C5-76CBA6B13B3C}" type="parTrans" cxnId="{4D2A07D8-9267-4CB2-9D02-3589A21E551A}">
      <dgm:prSet/>
      <dgm:spPr/>
      <dgm:t>
        <a:bodyPr/>
        <a:lstStyle/>
        <a:p>
          <a:endParaRPr lang="en-US"/>
        </a:p>
      </dgm:t>
    </dgm:pt>
    <dgm:pt modelId="{2C1EF951-BB5C-4360-848C-4D371D429C83}" type="sibTrans" cxnId="{4D2A07D8-9267-4CB2-9D02-3589A21E551A}">
      <dgm:prSet/>
      <dgm:spPr/>
      <dgm:t>
        <a:bodyPr/>
        <a:lstStyle/>
        <a:p>
          <a:endParaRPr lang="en-US"/>
        </a:p>
      </dgm:t>
    </dgm:pt>
    <dgm:pt modelId="{4FB40AD1-E419-409C-9415-FC84F350115D}">
      <dgm:prSet phldrT="[Text]"/>
      <dgm:spPr>
        <a:solidFill>
          <a:srgbClr val="FDF05A">
            <a:alpha val="50000"/>
          </a:srgb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Bailey Sans ITC Std Book" panose="020B0504030202020204" pitchFamily="34" charset="0"/>
            </a:rPr>
            <a:t>Transformation</a:t>
          </a:r>
          <a:endParaRPr lang="en-US" dirty="0">
            <a:solidFill>
              <a:schemeClr val="bg1"/>
            </a:solidFill>
            <a:latin typeface="Bailey Sans ITC Std Book" panose="020B0504030202020204" pitchFamily="34" charset="0"/>
          </a:endParaRPr>
        </a:p>
      </dgm:t>
    </dgm:pt>
    <dgm:pt modelId="{823D0E23-C76A-434A-B155-D916551269D4}" type="parTrans" cxnId="{0EBAF072-71BA-46A5-BBDF-5FAFBBEB354D}">
      <dgm:prSet/>
      <dgm:spPr/>
      <dgm:t>
        <a:bodyPr/>
        <a:lstStyle/>
        <a:p>
          <a:endParaRPr lang="en-US"/>
        </a:p>
      </dgm:t>
    </dgm:pt>
    <dgm:pt modelId="{CEBC1BA5-0332-4557-91F9-27FC3338A201}" type="sibTrans" cxnId="{0EBAF072-71BA-46A5-BBDF-5FAFBBEB354D}">
      <dgm:prSet/>
      <dgm:spPr/>
      <dgm:t>
        <a:bodyPr/>
        <a:lstStyle/>
        <a:p>
          <a:endParaRPr lang="en-US"/>
        </a:p>
      </dgm:t>
    </dgm:pt>
    <dgm:pt modelId="{52F77BD6-3A76-48D6-A04D-8B111C1FC2D9}" type="pres">
      <dgm:prSet presAssocID="{938C298A-E694-43B1-9544-863C7481B7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7D534-795A-4ED0-A7AA-9A97542A4C00}" type="pres">
      <dgm:prSet presAssocID="{B432313F-6D6C-441D-AE4E-9A8D7DE8408B}" presName="Name5" presStyleLbl="vennNode1" presStyleIdx="0" presStyleCnt="2" custLinFactNeighborX="-27314" custLinFactNeighborY="1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46528-BA88-45EB-B137-EE78C79C88E2}" type="pres">
      <dgm:prSet presAssocID="{2C1EF951-BB5C-4360-848C-4D371D429C83}" presName="space" presStyleCnt="0"/>
      <dgm:spPr/>
    </dgm:pt>
    <dgm:pt modelId="{1E9ED4BF-AE38-4CAF-B40E-23197ACF4556}" type="pres">
      <dgm:prSet presAssocID="{4FB40AD1-E419-409C-9415-FC84F350115D}" presName="Name5" presStyleLbl="vennNode1" presStyleIdx="1" presStyleCnt="2" custLinFactNeighborX="25054" custLinFactNeighborY="1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F3F3ED-BDCB-4821-AEC6-C634B2CB307A}" type="presOf" srcId="{B432313F-6D6C-441D-AE4E-9A8D7DE8408B}" destId="{7FA7D534-795A-4ED0-A7AA-9A97542A4C00}" srcOrd="0" destOrd="0" presId="urn:microsoft.com/office/officeart/2005/8/layout/venn3"/>
    <dgm:cxn modelId="{0EBAF072-71BA-46A5-BBDF-5FAFBBEB354D}" srcId="{938C298A-E694-43B1-9544-863C7481B743}" destId="{4FB40AD1-E419-409C-9415-FC84F350115D}" srcOrd="1" destOrd="0" parTransId="{823D0E23-C76A-434A-B155-D916551269D4}" sibTransId="{CEBC1BA5-0332-4557-91F9-27FC3338A201}"/>
    <dgm:cxn modelId="{44FDE759-D952-4273-9EF8-266125BE8010}" type="presOf" srcId="{4FB40AD1-E419-409C-9415-FC84F350115D}" destId="{1E9ED4BF-AE38-4CAF-B40E-23197ACF4556}" srcOrd="0" destOrd="0" presId="urn:microsoft.com/office/officeart/2005/8/layout/venn3"/>
    <dgm:cxn modelId="{6FCD542C-9128-430B-A2AC-CE96DEC86822}" type="presOf" srcId="{938C298A-E694-43B1-9544-863C7481B743}" destId="{52F77BD6-3A76-48D6-A04D-8B111C1FC2D9}" srcOrd="0" destOrd="0" presId="urn:microsoft.com/office/officeart/2005/8/layout/venn3"/>
    <dgm:cxn modelId="{4D2A07D8-9267-4CB2-9D02-3589A21E551A}" srcId="{938C298A-E694-43B1-9544-863C7481B743}" destId="{B432313F-6D6C-441D-AE4E-9A8D7DE8408B}" srcOrd="0" destOrd="0" parTransId="{F9665996-72D7-4A71-86C5-76CBA6B13B3C}" sibTransId="{2C1EF951-BB5C-4360-848C-4D371D429C83}"/>
    <dgm:cxn modelId="{06F0EB84-4E4B-461E-8BA2-5C02925A1B9E}" type="presParOf" srcId="{52F77BD6-3A76-48D6-A04D-8B111C1FC2D9}" destId="{7FA7D534-795A-4ED0-A7AA-9A97542A4C00}" srcOrd="0" destOrd="0" presId="urn:microsoft.com/office/officeart/2005/8/layout/venn3"/>
    <dgm:cxn modelId="{1561A9B0-8527-449B-8060-71AD53B5EC2F}" type="presParOf" srcId="{52F77BD6-3A76-48D6-A04D-8B111C1FC2D9}" destId="{64D46528-BA88-45EB-B137-EE78C79C88E2}" srcOrd="1" destOrd="0" presId="urn:microsoft.com/office/officeart/2005/8/layout/venn3"/>
    <dgm:cxn modelId="{1411F799-0E74-4C65-B64C-B231648E576F}" type="presParOf" srcId="{52F77BD6-3A76-48D6-A04D-8B111C1FC2D9}" destId="{1E9ED4BF-AE38-4CAF-B40E-23197ACF4556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EDDB8D-8CD4-414C-91E4-94AC70DA893E}" type="doc">
      <dgm:prSet loTypeId="urn:microsoft.com/office/officeart/2005/8/layout/venn3" loCatId="relationship" qsTypeId="urn:microsoft.com/office/officeart/2005/8/quickstyle/simple2" qsCatId="simple" csTypeId="urn:microsoft.com/office/officeart/2005/8/colors/colorful4" csCatId="colorful" phldr="1"/>
      <dgm:spPr/>
    </dgm:pt>
    <dgm:pt modelId="{504E21BB-9C3A-434A-A259-7D2722F2CBE4}">
      <dgm:prSet phldrT="[Text]" custT="1"/>
      <dgm:spPr>
        <a:solidFill>
          <a:srgbClr val="F96525">
            <a:alpha val="80000"/>
          </a:srgbClr>
        </a:solidFill>
      </dgm:spPr>
      <dgm:t>
        <a:bodyPr/>
        <a:lstStyle/>
        <a:p>
          <a:r>
            <a:rPr lang="en-US" sz="3200" dirty="0" smtClean="0">
              <a:solidFill>
                <a:schemeClr val="bg1"/>
              </a:solidFill>
              <a:latin typeface="Bailey Sans ITC Std Book" panose="020B0504030202020204" pitchFamily="34" charset="0"/>
            </a:rPr>
            <a:t>Culture of</a:t>
          </a:r>
          <a:br>
            <a:rPr lang="en-US" sz="3200" dirty="0" smtClean="0">
              <a:solidFill>
                <a:schemeClr val="bg1"/>
              </a:solidFill>
              <a:latin typeface="Bailey Sans ITC Std Book" panose="020B0504030202020204" pitchFamily="34" charset="0"/>
            </a:rPr>
          </a:br>
          <a:r>
            <a:rPr lang="en-US" sz="3200" dirty="0" smtClean="0">
              <a:solidFill>
                <a:schemeClr val="bg1"/>
              </a:solidFill>
              <a:latin typeface="Bailey Sans ITC Std Book" panose="020B0504030202020204" pitchFamily="34" charset="0"/>
            </a:rPr>
            <a:t>Accountability</a:t>
          </a:r>
          <a:endParaRPr lang="en-US" sz="3200" dirty="0">
            <a:solidFill>
              <a:schemeClr val="bg1"/>
            </a:solidFill>
            <a:latin typeface="Bailey Sans ITC Std Book" panose="020B0504030202020204" pitchFamily="34" charset="0"/>
          </a:endParaRPr>
        </a:p>
      </dgm:t>
    </dgm:pt>
    <dgm:pt modelId="{79E99356-CB10-449D-9DE1-57413FE03616}" type="parTrans" cxnId="{212AF2B2-B6E4-4E2E-822D-6665F16E6143}">
      <dgm:prSet/>
      <dgm:spPr/>
      <dgm:t>
        <a:bodyPr/>
        <a:lstStyle/>
        <a:p>
          <a:endParaRPr lang="en-US"/>
        </a:p>
      </dgm:t>
    </dgm:pt>
    <dgm:pt modelId="{964F235C-377F-410D-8626-56AD72461071}" type="sibTrans" cxnId="{212AF2B2-B6E4-4E2E-822D-6665F16E6143}">
      <dgm:prSet/>
      <dgm:spPr/>
      <dgm:t>
        <a:bodyPr/>
        <a:lstStyle/>
        <a:p>
          <a:endParaRPr lang="en-US"/>
        </a:p>
      </dgm:t>
    </dgm:pt>
    <dgm:pt modelId="{0D09CA01-4936-404A-BF82-1C70DC96DDDF}">
      <dgm:prSet phldrT="[Text]" custT="1"/>
      <dgm:spPr>
        <a:solidFill>
          <a:srgbClr val="FDF05A">
            <a:alpha val="70000"/>
          </a:srgbClr>
        </a:solidFill>
        <a:ln>
          <a:solidFill>
            <a:srgbClr val="FFFFFF"/>
          </a:solidFill>
        </a:ln>
      </dgm:spPr>
      <dgm:t>
        <a:bodyPr/>
        <a:lstStyle/>
        <a:p>
          <a:r>
            <a:rPr lang="en-US" sz="3200" dirty="0" smtClean="0">
              <a:solidFill>
                <a:srgbClr val="FFFFFF"/>
              </a:solidFill>
              <a:latin typeface="Bailey Sans ITC Std Book" panose="020B0504030202020204" pitchFamily="34" charset="0"/>
            </a:rPr>
            <a:t>Culture of Transformation</a:t>
          </a:r>
          <a:endParaRPr lang="en-US" sz="3200" dirty="0">
            <a:solidFill>
              <a:srgbClr val="FFFFFF"/>
            </a:solidFill>
            <a:latin typeface="Bailey Sans ITC Std Book" panose="020B0504030202020204" pitchFamily="34" charset="0"/>
          </a:endParaRPr>
        </a:p>
      </dgm:t>
    </dgm:pt>
    <dgm:pt modelId="{E963FA8B-5023-4EF5-A65B-29DD477A77D9}" type="parTrans" cxnId="{A3970345-F11E-475E-A202-3536615A8C29}">
      <dgm:prSet/>
      <dgm:spPr/>
      <dgm:t>
        <a:bodyPr/>
        <a:lstStyle/>
        <a:p>
          <a:endParaRPr lang="en-US"/>
        </a:p>
      </dgm:t>
    </dgm:pt>
    <dgm:pt modelId="{7342D42B-0360-4EFC-950F-4FAF07BAEF95}" type="sibTrans" cxnId="{A3970345-F11E-475E-A202-3536615A8C29}">
      <dgm:prSet/>
      <dgm:spPr/>
      <dgm:t>
        <a:bodyPr/>
        <a:lstStyle/>
        <a:p>
          <a:endParaRPr lang="en-US"/>
        </a:p>
      </dgm:t>
    </dgm:pt>
    <dgm:pt modelId="{8757EE06-5979-4642-826B-B9D4D91257A2}" type="pres">
      <dgm:prSet presAssocID="{5BEDDB8D-8CD4-414C-91E4-94AC70DA893E}" presName="Name0" presStyleCnt="0">
        <dgm:presLayoutVars>
          <dgm:dir/>
          <dgm:resizeHandles val="exact"/>
        </dgm:presLayoutVars>
      </dgm:prSet>
      <dgm:spPr/>
    </dgm:pt>
    <dgm:pt modelId="{021AA27A-BC1B-411E-A206-8C386A03AB7A}" type="pres">
      <dgm:prSet presAssocID="{504E21BB-9C3A-434A-A259-7D2722F2CBE4}" presName="Name5" presStyleLbl="vennNode1" presStyleIdx="0" presStyleCnt="2" custLinFactNeighborX="-9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4AE9EC-2382-4F86-A6DF-F97E3CD0F632}" type="pres">
      <dgm:prSet presAssocID="{964F235C-377F-410D-8626-56AD72461071}" presName="space" presStyleCnt="0"/>
      <dgm:spPr/>
    </dgm:pt>
    <dgm:pt modelId="{3B3F3FC6-E8D2-4F93-AA30-C13D4C5E3C8E}" type="pres">
      <dgm:prSet presAssocID="{0D09CA01-4936-404A-BF82-1C70DC96DDDF}" presName="Name5" presStyleLbl="vennNode1" presStyleIdx="1" presStyleCnt="2" custLinFactNeighborX="9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970345-F11E-475E-A202-3536615A8C29}" srcId="{5BEDDB8D-8CD4-414C-91E4-94AC70DA893E}" destId="{0D09CA01-4936-404A-BF82-1C70DC96DDDF}" srcOrd="1" destOrd="0" parTransId="{E963FA8B-5023-4EF5-A65B-29DD477A77D9}" sibTransId="{7342D42B-0360-4EFC-950F-4FAF07BAEF95}"/>
    <dgm:cxn modelId="{2760B3C3-6D9C-48E2-B008-C7318ACCAA55}" type="presOf" srcId="{504E21BB-9C3A-434A-A259-7D2722F2CBE4}" destId="{021AA27A-BC1B-411E-A206-8C386A03AB7A}" srcOrd="0" destOrd="0" presId="urn:microsoft.com/office/officeart/2005/8/layout/venn3"/>
    <dgm:cxn modelId="{212AF2B2-B6E4-4E2E-822D-6665F16E6143}" srcId="{5BEDDB8D-8CD4-414C-91E4-94AC70DA893E}" destId="{504E21BB-9C3A-434A-A259-7D2722F2CBE4}" srcOrd="0" destOrd="0" parTransId="{79E99356-CB10-449D-9DE1-57413FE03616}" sibTransId="{964F235C-377F-410D-8626-56AD72461071}"/>
    <dgm:cxn modelId="{7729ABA9-EB4A-4295-A0E4-CC9027296616}" type="presOf" srcId="{5BEDDB8D-8CD4-414C-91E4-94AC70DA893E}" destId="{8757EE06-5979-4642-826B-B9D4D91257A2}" srcOrd="0" destOrd="0" presId="urn:microsoft.com/office/officeart/2005/8/layout/venn3"/>
    <dgm:cxn modelId="{5AD20149-3480-457A-A3A7-35EFC45082E2}" type="presOf" srcId="{0D09CA01-4936-404A-BF82-1C70DC96DDDF}" destId="{3B3F3FC6-E8D2-4F93-AA30-C13D4C5E3C8E}" srcOrd="0" destOrd="0" presId="urn:microsoft.com/office/officeart/2005/8/layout/venn3"/>
    <dgm:cxn modelId="{9D286862-6275-4508-AB30-CB52B3F14CF4}" type="presParOf" srcId="{8757EE06-5979-4642-826B-B9D4D91257A2}" destId="{021AA27A-BC1B-411E-A206-8C386A03AB7A}" srcOrd="0" destOrd="0" presId="urn:microsoft.com/office/officeart/2005/8/layout/venn3"/>
    <dgm:cxn modelId="{99793028-F443-47D0-B3C4-32B4C071AEF5}" type="presParOf" srcId="{8757EE06-5979-4642-826B-B9D4D91257A2}" destId="{124AE9EC-2382-4F86-A6DF-F97E3CD0F632}" srcOrd="1" destOrd="0" presId="urn:microsoft.com/office/officeart/2005/8/layout/venn3"/>
    <dgm:cxn modelId="{1A00F7C3-6C88-4A04-8091-66562C9E49E7}" type="presParOf" srcId="{8757EE06-5979-4642-826B-B9D4D91257A2}" destId="{3B3F3FC6-E8D2-4F93-AA30-C13D4C5E3C8E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D1EB3-C68B-409F-930C-13A7A5D744E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5C36C-182D-4C80-8816-B66B46EBE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36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91F3DDD-D1A6-4469-B939-7896FD3FDB07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295F829-589C-4086-9955-71AA4913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6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intro slide with logo and title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68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9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2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2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8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0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03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CRITICAL THINKING RUBRIC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08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CRITICAL THINKING RUBRIC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08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0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08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a picture</a:t>
            </a:r>
            <a:r>
              <a:rPr lang="en-US" baseline="0" dirty="0" smtClean="0"/>
              <a:t> of HTH, improvement protocol=</a:t>
            </a:r>
            <a:r>
              <a:rPr lang="en-US" baseline="0" dirty="0" err="1" smtClean="0"/>
              <a:t>austin’s</a:t>
            </a:r>
            <a:r>
              <a:rPr lang="en-US" baseline="0" dirty="0" smtClean="0"/>
              <a:t> butterfly for adults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Bulleted list of protocol steps</a:t>
            </a:r>
          </a:p>
          <a:p>
            <a:r>
              <a:rPr lang="en-US" baseline="0" dirty="0" err="1" smtClean="0"/>
              <a:t>url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hth</a:t>
            </a:r>
            <a:r>
              <a:rPr lang="en-US" baseline="0" dirty="0" smtClean="0"/>
              <a:t> at the bottom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17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Leader A vs Leader B</a:t>
            </a:r>
          </a:p>
          <a:p>
            <a:endParaRPr lang="en-US" dirty="0" smtClean="0"/>
          </a:p>
          <a:p>
            <a:r>
              <a:rPr lang="en-US" dirty="0" smtClean="0"/>
              <a:t>Talk about EL21 PLC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51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EL21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96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3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7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1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9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should be</a:t>
            </a:r>
            <a:r>
              <a:rPr lang="en-US" baseline="0" dirty="0" smtClean="0"/>
              <a:t> 4cs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source and the word</a:t>
            </a:r>
            <a:r>
              <a:rPr lang="en-US" baseline="0" dirty="0" smtClean="0"/>
              <a:t> even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7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5F829-589C-4086-9955-71AA4913FB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0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tterf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hak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7772400" y="4572000"/>
            <a:ext cx="1371600" cy="463933"/>
            <a:chOff x="7772400" y="4572000"/>
            <a:chExt cx="1371600" cy="463933"/>
          </a:xfrm>
        </p:grpSpPr>
        <p:sp>
          <p:nvSpPr>
            <p:cNvPr id="4" name="Rectangle 3"/>
            <p:cNvSpPr/>
            <p:nvPr userDrawn="1"/>
          </p:nvSpPr>
          <p:spPr>
            <a:xfrm>
              <a:off x="7772400" y="4572000"/>
              <a:ext cx="1371600" cy="457200"/>
            </a:xfrm>
            <a:prstGeom prst="rect">
              <a:avLst/>
            </a:prstGeom>
            <a:solidFill>
              <a:srgbClr val="6E6F7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944" y="4594623"/>
              <a:ext cx="871856" cy="44131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447EDEF-C6E3-42E0-99AD-E571C880B050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30F8770-57AA-4F9C-8D53-D5FA3661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3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3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-gray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772400" y="4572000"/>
            <a:ext cx="1371600" cy="463933"/>
            <a:chOff x="7772400" y="4572000"/>
            <a:chExt cx="1371600" cy="463933"/>
          </a:xfrm>
        </p:grpSpPr>
        <p:sp>
          <p:nvSpPr>
            <p:cNvPr id="8" name="Rectangle 7"/>
            <p:cNvSpPr/>
            <p:nvPr userDrawn="1"/>
          </p:nvSpPr>
          <p:spPr>
            <a:xfrm>
              <a:off x="7772400" y="4572000"/>
              <a:ext cx="1371600" cy="457200"/>
            </a:xfrm>
            <a:prstGeom prst="rect">
              <a:avLst/>
            </a:prstGeom>
            <a:solidFill>
              <a:srgbClr val="6E6F7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944" y="4594623"/>
              <a:ext cx="871856" cy="441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1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tar half shaded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tar all shaded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B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y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944" y="4594623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adership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7772400" y="4572000"/>
            <a:ext cx="1371600" cy="463933"/>
            <a:chOff x="7772400" y="4572000"/>
            <a:chExt cx="1371600" cy="46393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7772400" y="4572000"/>
              <a:ext cx="1371600" cy="457200"/>
            </a:xfrm>
            <a:prstGeom prst="rect">
              <a:avLst/>
            </a:prstGeom>
            <a:solidFill>
              <a:srgbClr val="6E6F7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944" y="4594623"/>
              <a:ext cx="871856" cy="441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1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7772400" y="4572000"/>
            <a:ext cx="1371600" cy="463933"/>
            <a:chOff x="7772400" y="4572000"/>
            <a:chExt cx="1371600" cy="46393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772400" y="4572000"/>
              <a:ext cx="1371600" cy="457200"/>
            </a:xfrm>
            <a:prstGeom prst="rect">
              <a:avLst/>
            </a:prstGeom>
            <a:solidFill>
              <a:srgbClr val="6E6F7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944" y="4594623"/>
              <a:ext cx="871856" cy="441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0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60" r:id="rId4"/>
    <p:sldLayoutId id="2147483661" r:id="rId5"/>
    <p:sldLayoutId id="2147483659" r:id="rId6"/>
    <p:sldLayoutId id="2147483649" r:id="rId7"/>
    <p:sldLayoutId id="2147483655" r:id="rId8"/>
    <p:sldLayoutId id="2147483656" r:id="rId9"/>
    <p:sldLayoutId id="2147483662" r:id="rId10"/>
    <p:sldLayoutId id="2147483663" r:id="rId11"/>
    <p:sldLayoutId id="2147483664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spc="600">
          <a:solidFill>
            <a:schemeClr val="bg1"/>
          </a:solidFill>
          <a:latin typeface="Bailey Sans ITC Std Book" panose="020B050403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bg1"/>
          </a:solidFill>
          <a:latin typeface="Bailey Sans ITC Std Book" panose="020B050403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F96525"/>
          </a:solidFill>
          <a:latin typeface="Bailey Sans ITC Std Book" panose="020B050403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400" kern="1200">
          <a:solidFill>
            <a:srgbClr val="FDF05A"/>
          </a:solidFill>
          <a:latin typeface="Bailey Sans ITC Std Book" panose="020B050403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8EC640"/>
          </a:solidFill>
          <a:latin typeface="Bailey Sans ITC Std Book" panose="020B050403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Bailey Sans ITC Std Book" panose="020B050403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8200" cy="514350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>
              <a:tabLst>
                <a:tab pos="3714750" algn="l"/>
              </a:tabLst>
            </a:pPr>
            <a:endParaRPr lang="en-US" sz="2800" b="1" spc="300" dirty="0" smtClean="0">
              <a:solidFill>
                <a:schemeClr val="bg1"/>
              </a:solidFill>
              <a:latin typeface="Bailey Sans ITC Std Book" pitchFamily="34" charset="0"/>
            </a:endParaRPr>
          </a:p>
          <a:p>
            <a:pPr marL="171450">
              <a:spcBef>
                <a:spcPts val="1200"/>
              </a:spcBef>
              <a:tabLst>
                <a:tab pos="3714750" algn="l"/>
              </a:tabLst>
            </a:pPr>
            <a:r>
              <a:rPr lang="en-US" sz="3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PREPARING HAWAII’S STUDENTS FOR THEIR 21</a:t>
            </a:r>
            <a:r>
              <a:rPr lang="en-US" sz="3200" b="1" spc="300" baseline="30000" dirty="0" smtClean="0">
                <a:solidFill>
                  <a:schemeClr val="bg1"/>
                </a:solidFill>
                <a:latin typeface="Bailey Sans ITC Std Book" pitchFamily="34" charset="0"/>
              </a:rPr>
              <a:t>ST</a:t>
            </a:r>
            <a:r>
              <a:rPr lang="en-US" sz="3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 CENTURY LIVES</a:t>
            </a:r>
          </a:p>
          <a:p>
            <a:pPr marL="171450"/>
            <a:endParaRPr lang="en-US" sz="2800" b="1" spc="600" dirty="0">
              <a:solidFill>
                <a:schemeClr val="bg1"/>
              </a:solidFill>
              <a:latin typeface="Bailey Sans ITC Std Book" pitchFamily="34" charset="0"/>
            </a:endParaRPr>
          </a:p>
          <a:p>
            <a:pPr marL="171450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Ken Kay </a:t>
            </a:r>
          </a:p>
          <a:p>
            <a:pPr marL="400050" algn="ctr"/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52950"/>
            <a:ext cx="871856" cy="441310"/>
          </a:xfrm>
          <a:prstGeom prst="rect">
            <a:avLst/>
          </a:prstGeom>
        </p:spPr>
      </p:pic>
      <p:sp>
        <p:nvSpPr>
          <p:cNvPr id="11" name="L-Shape 10"/>
          <p:cNvSpPr/>
          <p:nvPr/>
        </p:nvSpPr>
        <p:spPr>
          <a:xfrm rot="10800000">
            <a:off x="3505200" y="130505"/>
            <a:ext cx="914400" cy="914400"/>
          </a:xfrm>
          <a:prstGeom prst="corner">
            <a:avLst>
              <a:gd name="adj1" fmla="val 25000"/>
              <a:gd name="adj2" fmla="val 28125"/>
            </a:avLst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0800000">
            <a:off x="3048000" y="514350"/>
            <a:ext cx="914400" cy="914400"/>
          </a:xfrm>
          <a:prstGeom prst="corner">
            <a:avLst>
              <a:gd name="adj1" fmla="val 25000"/>
              <a:gd name="adj2" fmla="val 28125"/>
            </a:avLst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5" t="-805" r="4467"/>
          <a:stretch/>
        </p:blipFill>
        <p:spPr>
          <a:xfrm flipH="1">
            <a:off x="4648200" y="-19049"/>
            <a:ext cx="44958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9050"/>
            <a:ext cx="9144001" cy="5257800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1000" y="1352550"/>
            <a:ext cx="8458200" cy="325706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290405"/>
            <a:ext cx="3069150" cy="757345"/>
          </a:xfrm>
          <a:prstGeom prst="rect">
            <a:avLst/>
          </a:prstGeom>
          <a:solidFill>
            <a:srgbClr val="F9652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4724083"/>
            <a:ext cx="32018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Source: Future of Jobs Report, World Economic Forum</a:t>
            </a:r>
            <a:endParaRPr lang="en-US" sz="105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275691"/>
            <a:ext cx="3744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1. COMPLEX PROBLEM SOLVING</a:t>
            </a:r>
            <a:endParaRPr lang="en-US" spc="200" dirty="0"/>
          </a:p>
        </p:txBody>
      </p:sp>
      <p:sp>
        <p:nvSpPr>
          <p:cNvPr id="12" name="Rectangle 11"/>
          <p:cNvSpPr/>
          <p:nvPr/>
        </p:nvSpPr>
        <p:spPr>
          <a:xfrm>
            <a:off x="609600" y="2701786"/>
            <a:ext cx="273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2. CRITICAL THINKING</a:t>
            </a:r>
            <a:endParaRPr lang="en-US" spc="200" dirty="0"/>
          </a:p>
        </p:txBody>
      </p:sp>
      <p:sp>
        <p:nvSpPr>
          <p:cNvPr id="14" name="Rectangle 13"/>
          <p:cNvSpPr/>
          <p:nvPr/>
        </p:nvSpPr>
        <p:spPr>
          <a:xfrm>
            <a:off x="609600" y="3127881"/>
            <a:ext cx="1817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3. CREATIVITY</a:t>
            </a:r>
            <a:endParaRPr lang="en-US" spc="200" dirty="0"/>
          </a:p>
        </p:txBody>
      </p:sp>
      <p:sp>
        <p:nvSpPr>
          <p:cNvPr id="16" name="Rectangle 15"/>
          <p:cNvSpPr/>
          <p:nvPr/>
        </p:nvSpPr>
        <p:spPr>
          <a:xfrm>
            <a:off x="609600" y="3553976"/>
            <a:ext cx="297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4. PEOPLE MANAGEMENT</a:t>
            </a:r>
            <a:endParaRPr lang="en-US" spc="2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09600" y="2122138"/>
            <a:ext cx="79702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22537" y="1428751"/>
            <a:ext cx="14484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300" dirty="0" smtClean="0">
                <a:solidFill>
                  <a:srgbClr val="92D050"/>
                </a:solidFill>
                <a:latin typeface="Bailey Sans ITC Std Book" pitchFamily="34" charset="0"/>
              </a:rPr>
              <a:t>2020</a:t>
            </a:r>
            <a:endParaRPr lang="en-US" sz="4000" dirty="0">
              <a:solidFill>
                <a:srgbClr val="92D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437" y="353370"/>
            <a:ext cx="6132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TOP SKILLS</a:t>
            </a:r>
            <a:endParaRPr lang="en-US" sz="3400" b="1" spc="300" dirty="0">
              <a:solidFill>
                <a:schemeClr val="bg1"/>
              </a:solidFill>
              <a:latin typeface="Bailey Sans ITC Std Book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600" y="3980069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5. COORDINATING WITH OTHERS</a:t>
            </a:r>
            <a:endParaRPr lang="en-US" spc="200" dirty="0"/>
          </a:p>
        </p:txBody>
      </p:sp>
      <p:sp>
        <p:nvSpPr>
          <p:cNvPr id="33" name="Rectangle 32"/>
          <p:cNvSpPr/>
          <p:nvPr/>
        </p:nvSpPr>
        <p:spPr>
          <a:xfrm>
            <a:off x="4651290" y="2275691"/>
            <a:ext cx="3744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1. COMPLEX PROBLEM SOLVING</a:t>
            </a:r>
            <a:endParaRPr lang="en-US" spc="200" dirty="0"/>
          </a:p>
        </p:txBody>
      </p:sp>
      <p:sp>
        <p:nvSpPr>
          <p:cNvPr id="34" name="Rectangle 33"/>
          <p:cNvSpPr/>
          <p:nvPr/>
        </p:nvSpPr>
        <p:spPr>
          <a:xfrm>
            <a:off x="4651290" y="2701785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2. COORDINATING WITH OTHERS</a:t>
            </a:r>
            <a:endParaRPr lang="en-US" spc="200" dirty="0"/>
          </a:p>
        </p:txBody>
      </p:sp>
      <p:sp>
        <p:nvSpPr>
          <p:cNvPr id="35" name="Rectangle 34"/>
          <p:cNvSpPr/>
          <p:nvPr/>
        </p:nvSpPr>
        <p:spPr>
          <a:xfrm>
            <a:off x="4651290" y="3127879"/>
            <a:ext cx="297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3. PEOPLE MANAGEMENT</a:t>
            </a:r>
            <a:endParaRPr lang="en-US" spc="200" dirty="0"/>
          </a:p>
        </p:txBody>
      </p:sp>
      <p:sp>
        <p:nvSpPr>
          <p:cNvPr id="36" name="Rectangle 35"/>
          <p:cNvSpPr/>
          <p:nvPr/>
        </p:nvSpPr>
        <p:spPr>
          <a:xfrm>
            <a:off x="4651290" y="3553973"/>
            <a:ext cx="2829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4. CRITICIAL THINKING</a:t>
            </a:r>
            <a:endParaRPr lang="en-US" spc="200" dirty="0"/>
          </a:p>
        </p:txBody>
      </p:sp>
      <p:sp>
        <p:nvSpPr>
          <p:cNvPr id="37" name="Rectangle 36"/>
          <p:cNvSpPr/>
          <p:nvPr/>
        </p:nvSpPr>
        <p:spPr>
          <a:xfrm>
            <a:off x="4651290" y="3980069"/>
            <a:ext cx="2031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200" dirty="0" smtClean="0">
                <a:solidFill>
                  <a:schemeClr val="bg1"/>
                </a:solidFill>
                <a:latin typeface="Bailey Sans ITC Std Book" pitchFamily="34" charset="0"/>
              </a:rPr>
              <a:t>5. NEGOTIATION</a:t>
            </a:r>
            <a:endParaRPr lang="en-US" spc="200" dirty="0"/>
          </a:p>
        </p:txBody>
      </p:sp>
      <p:sp>
        <p:nvSpPr>
          <p:cNvPr id="38" name="Rectangle 37"/>
          <p:cNvSpPr/>
          <p:nvPr/>
        </p:nvSpPr>
        <p:spPr>
          <a:xfrm>
            <a:off x="5927657" y="1428750"/>
            <a:ext cx="1406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300" dirty="0" smtClean="0">
                <a:solidFill>
                  <a:srgbClr val="92D050"/>
                </a:solidFill>
                <a:latin typeface="Bailey Sans ITC Std Book" pitchFamily="34" charset="0"/>
              </a:rPr>
              <a:t>2015</a:t>
            </a:r>
            <a:endParaRPr lang="en-US" sz="4000" dirty="0">
              <a:solidFill>
                <a:srgbClr val="92D05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5295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9050"/>
            <a:ext cx="9144001" cy="5162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289" y="742950"/>
            <a:ext cx="6877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60" dirty="0" smtClean="0">
                <a:solidFill>
                  <a:schemeClr val="bg1"/>
                </a:solidFill>
                <a:latin typeface="Bailey Sans ITC Std Book" pitchFamily="34" charset="0"/>
              </a:rPr>
              <a:t>We’re </a:t>
            </a:r>
            <a:r>
              <a:rPr lang="en-US" sz="2800" spc="60" dirty="0">
                <a:solidFill>
                  <a:schemeClr val="bg1"/>
                </a:solidFill>
                <a:latin typeface="Bailey Sans ITC Std Book" pitchFamily="34" charset="0"/>
              </a:rPr>
              <a:t>less concerned about grades and transcripts and more interested in how you think. </a:t>
            </a:r>
            <a:r>
              <a:rPr lang="en-US" sz="2800" spc="60" dirty="0" smtClean="0">
                <a:solidFill>
                  <a:schemeClr val="bg1"/>
                </a:solidFill>
                <a:latin typeface="Bailey Sans ITC Std Book" pitchFamily="34" charset="0"/>
              </a:rPr>
              <a:t>Show </a:t>
            </a:r>
            <a:r>
              <a:rPr lang="en-US" sz="2800" spc="60" dirty="0">
                <a:solidFill>
                  <a:schemeClr val="bg1"/>
                </a:solidFill>
                <a:latin typeface="Bailey Sans ITC Std Book" pitchFamily="34" charset="0"/>
              </a:rPr>
              <a:t>us how you would tackle the problem </a:t>
            </a:r>
            <a:r>
              <a:rPr lang="en-US" sz="2800" spc="60" dirty="0" smtClean="0">
                <a:solidFill>
                  <a:schemeClr val="bg1"/>
                </a:solidFill>
                <a:latin typeface="Bailey Sans ITC Std Book" pitchFamily="34" charset="0"/>
              </a:rPr>
              <a:t>presented—don’t </a:t>
            </a:r>
            <a:r>
              <a:rPr lang="en-US" sz="2800" spc="60" dirty="0">
                <a:solidFill>
                  <a:schemeClr val="bg1"/>
                </a:solidFill>
                <a:latin typeface="Bailey Sans ITC Std Book" pitchFamily="34" charset="0"/>
              </a:rPr>
              <a:t>get hung up on nailing the </a:t>
            </a:r>
            <a:r>
              <a:rPr lang="en-US" sz="2800" spc="60" dirty="0" smtClean="0">
                <a:solidFill>
                  <a:schemeClr val="bg1"/>
                </a:solidFill>
                <a:latin typeface="Bailey Sans ITC Std Book" pitchFamily="34" charset="0"/>
              </a:rPr>
              <a:t>‘right’ </a:t>
            </a:r>
            <a:r>
              <a:rPr lang="en-US" sz="2800" spc="60" dirty="0">
                <a:solidFill>
                  <a:schemeClr val="bg1"/>
                </a:solidFill>
                <a:latin typeface="Bailey Sans ITC Std Book" pitchFamily="34" charset="0"/>
              </a:rPr>
              <a:t>answer</a:t>
            </a:r>
            <a:r>
              <a:rPr lang="en-US" sz="2800" spc="60" dirty="0" smtClean="0">
                <a:solidFill>
                  <a:schemeClr val="bg1"/>
                </a:solidFill>
                <a:latin typeface="Bailey Sans ITC Std Book" pitchFamily="34" charset="0"/>
              </a:rPr>
              <a:t>.”</a:t>
            </a:r>
            <a:r>
              <a:rPr lang="en-US" sz="2800" spc="60" dirty="0">
                <a:solidFill>
                  <a:schemeClr val="bg1"/>
                </a:solidFill>
                <a:latin typeface="Bailey Sans ITC Std Book" pitchFamily="34" charset="0"/>
              </a:rPr>
              <a:t>	</a:t>
            </a:r>
            <a:r>
              <a:rPr lang="en-US" sz="2800" spc="60" dirty="0" smtClean="0">
                <a:solidFill>
                  <a:schemeClr val="bg1"/>
                </a:solidFill>
                <a:latin typeface="Bailey Sans ITC Std Book" pitchFamily="34" charset="0"/>
              </a:rPr>
              <a:t>		</a:t>
            </a:r>
            <a:endParaRPr lang="en-US" sz="2800" spc="60" dirty="0">
              <a:solidFill>
                <a:schemeClr val="bg1"/>
              </a:solidFill>
              <a:latin typeface="Bailey Sans ITC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57150"/>
            <a:ext cx="85760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spc="60" dirty="0">
                <a:solidFill>
                  <a:srgbClr val="92D050"/>
                </a:solidFill>
                <a:latin typeface="Bailey Sans ITC Std Book" pitchFamily="34" charset="0"/>
              </a:rPr>
              <a:t>“</a:t>
            </a:r>
            <a:endParaRPr lang="en-US" sz="13800" dirty="0">
              <a:solidFill>
                <a:srgbClr val="92D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0200" y="3105150"/>
            <a:ext cx="1866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300" dirty="0" smtClean="0">
                <a:solidFill>
                  <a:srgbClr val="92D050"/>
                </a:solidFill>
                <a:latin typeface="Bailey Sans ITC Std Book" pitchFamily="34" charset="0"/>
              </a:rPr>
              <a:t>— GOOGLE</a:t>
            </a:r>
            <a:endParaRPr lang="en-US" sz="2400" spc="300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4289" y="4749598"/>
            <a:ext cx="4114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Source: www.google.com/about/careers/lifeatgoogle/hiringprocess/</a:t>
            </a:r>
            <a:endParaRPr lang="en-US" sz="1050" i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5295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25647" r="2982" b="20675"/>
          <a:stretch/>
        </p:blipFill>
        <p:spPr>
          <a:xfrm flipH="1">
            <a:off x="0" y="-1"/>
            <a:ext cx="9144000" cy="5219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4572000" cy="1276350"/>
          </a:xfrm>
          <a:prstGeom prst="rect">
            <a:avLst/>
          </a:prstGeom>
          <a:solidFill>
            <a:srgbClr val="F96525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>
              <a:tabLst>
                <a:tab pos="3714750" algn="l"/>
              </a:tabLst>
            </a:pPr>
            <a:r>
              <a:rPr lang="en-US" sz="3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WHERE DO WE GO FROM HERE?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76350"/>
            <a:ext cx="4572000" cy="394326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>
              <a:tabLst>
                <a:tab pos="3714750" algn="l"/>
              </a:tabLst>
            </a:pPr>
            <a:endParaRPr lang="en-US" sz="3200" b="1" spc="300" dirty="0" smtClean="0">
              <a:solidFill>
                <a:schemeClr val="bg1"/>
              </a:solidFill>
              <a:latin typeface="Bailey Sans ITC Std Book" pitchFamily="34" charset="0"/>
            </a:endParaRPr>
          </a:p>
          <a:p>
            <a:pPr marL="171450">
              <a:lnSpc>
                <a:spcPct val="150000"/>
              </a:lnSpc>
              <a:tabLst>
                <a:tab pos="3714750" algn="l"/>
              </a:tabLst>
            </a:pPr>
            <a:r>
              <a:rPr lang="en-US" sz="36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ADVICE TO OLLIE’S SUPERINTENDENT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25647" r="2982" b="20675"/>
          <a:stretch/>
        </p:blipFill>
        <p:spPr>
          <a:xfrm flipH="1">
            <a:off x="0" y="-1"/>
            <a:ext cx="9144000" cy="5219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572000" cy="5219618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71450">
              <a:spcAft>
                <a:spcPts val="600"/>
              </a:spcAft>
              <a:tabLst>
                <a:tab pos="3714750" algn="l"/>
              </a:tabLst>
            </a:pPr>
            <a:r>
              <a:rPr lang="en-US" sz="7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5 PIECES</a:t>
            </a:r>
          </a:p>
          <a:p>
            <a:pPr marL="171450">
              <a:spcAft>
                <a:spcPts val="600"/>
              </a:spcAft>
              <a:tabLst>
                <a:tab pos="3714750" algn="l"/>
              </a:tabLst>
            </a:pPr>
            <a:r>
              <a:rPr lang="en-US" sz="7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OF ADVICE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28821" r="57354" b="10536"/>
          <a:stretch/>
        </p:blipFill>
        <p:spPr>
          <a:xfrm>
            <a:off x="0" y="-19050"/>
            <a:ext cx="4875850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-1" r="2413" b="29881"/>
          <a:stretch/>
        </p:blipFill>
        <p:spPr>
          <a:xfrm>
            <a:off x="4876800" y="0"/>
            <a:ext cx="4267200" cy="51575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0002" y="-40617"/>
            <a:ext cx="4895852" cy="52387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8716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1. VISION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2758294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4. CULTURE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110876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2. PEDAGOGY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1934585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3.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3582005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5. LEADERSHIP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 b="5084"/>
          <a:stretch/>
        </p:blipFill>
        <p:spPr>
          <a:xfrm flipH="1">
            <a:off x="0" y="-19050"/>
            <a:ext cx="9144000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19050"/>
            <a:ext cx="5029201" cy="51625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8716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1. VISION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102" y="2771368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4. CULTURE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102" y="1123950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2. PEDAGOGY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102" y="194765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3. ASSESSMENT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102" y="359507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5. LEADERSHIP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18463"/>
            <a:ext cx="9144000" cy="76200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3999" y="209550"/>
            <a:ext cx="863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spc="300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FOCUS ON A</a:t>
            </a:r>
          </a:p>
          <a:p>
            <a:pPr algn="ctr"/>
            <a:r>
              <a:rPr lang="en-US" sz="5400" b="1" cap="all" spc="300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PROFILE OF A GRADUATE</a:t>
            </a:r>
            <a:endParaRPr lang="en-US" sz="5400" b="1" cap="all" spc="300" dirty="0">
              <a:solidFill>
                <a:schemeClr val="bg1"/>
              </a:solidFill>
              <a:latin typeface="Bailey Sans ITC Std Book" panose="020B050403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557" y="-19049"/>
            <a:ext cx="4607443" cy="5162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9049"/>
            <a:ext cx="4572000" cy="51625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3074134"/>
            <a:ext cx="4572001" cy="20693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5545" y="3074134"/>
            <a:ext cx="4568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SELF-DIRECTED LEARNER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COMPLEX THINKER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EFFECTIVE COMMUNICATOR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COMMUNITY CONTRIBUTOR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QUALITY PRODUCER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EFFECTIVE &amp; ETHICAL USER OF TECHNOLOGY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CREATOR AND INNOVATOR</a:t>
            </a:r>
            <a:endParaRPr lang="en-US" b="1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2" y="3074134"/>
            <a:ext cx="4572001" cy="2069366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0227" y="2559784"/>
            <a:ext cx="4571999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B</a:t>
            </a:r>
            <a:endParaRPr lang="en-US" sz="2800" b="1" spc="600" dirty="0">
              <a:latin typeface="Bailey Sans ITC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22653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>MATH</a:t>
            </a:r>
            <a:b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SCIENCE</a:t>
            </a:r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/>
            </a:r>
            <a:b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ENGLISH</a:t>
            </a:r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/>
            </a:r>
            <a:b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SOCIAL </a:t>
            </a:r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>STUDIES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559784"/>
            <a:ext cx="4571999" cy="514350"/>
          </a:xfrm>
          <a:prstGeom prst="rect">
            <a:avLst/>
          </a:prstGeom>
          <a:solidFill>
            <a:srgbClr val="F96525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A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607061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78" y="0"/>
            <a:ext cx="52044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WDEX2\TucsonShare\EdLeader21\KK Presentations\District Exemplars\FCPS_POG_Table_PM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7" t="4739" r="6808" b="12646"/>
          <a:stretch/>
        </p:blipFill>
        <p:spPr bwMode="auto">
          <a:xfrm>
            <a:off x="1028700" y="-19050"/>
            <a:ext cx="70294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11038"/>
          <a:stretch/>
        </p:blipFill>
        <p:spPr>
          <a:xfrm flipH="1">
            <a:off x="2650" y="-19049"/>
            <a:ext cx="914400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4572000" cy="516343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150000"/>
              </a:lnSpc>
            </a:pPr>
            <a:endParaRPr lang="en-US" sz="32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marL="169863"/>
            <a:endParaRPr lang="en-US" sz="32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marL="169863"/>
            <a:r>
              <a:rPr lang="en-US" sz="3200" b="1" spc="300" dirty="0" smtClean="0">
                <a:solidFill>
                  <a:srgbClr val="FFFFFF"/>
                </a:solidFill>
                <a:latin typeface="Bailey Sans ITC Std Book" pitchFamily="34" charset="0"/>
              </a:rPr>
              <a:t>A CRITICAL MOMENT IN K-12 EDUCATION</a:t>
            </a:r>
            <a:endParaRPr lang="en-US" sz="3200" b="1" spc="3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.graphiq.com/sites/default/files/5/media/images/Mt_Vernon_Presbyterian_School_278669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-19050"/>
            <a:ext cx="9144001" cy="51816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3074" name="Picture 2" descr="\\WDEX2\TucsonShare\EdLeader21\KK Presentations\District Exemplars\MVPS-1713_MV-Mind-Poster_D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2700" y="-19050"/>
            <a:ext cx="396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5295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853" y="1905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55243" y="481263"/>
            <a:ext cx="4402757" cy="4200023"/>
            <a:chOff x="2455243" y="481263"/>
            <a:chExt cx="4402757" cy="4200023"/>
          </a:xfrm>
        </p:grpSpPr>
        <p:pic>
          <p:nvPicPr>
            <p:cNvPr id="6146" name="Picture 2" descr="\\WDEX2\TucsonShare\EdLeader21\PPT Presentations\Models\UpperArlington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55243" y="481263"/>
              <a:ext cx="4157311" cy="420002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19800" y="4105930"/>
              <a:ext cx="83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™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1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0292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8716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1. VISION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102" y="2771368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4. CULTURE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102" y="1123950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2. PEDAGOGY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102" y="194765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3. ASSESSMENT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102" y="359507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5. LEADERSHIP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r="6250" b="1318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552950"/>
            <a:ext cx="1049979" cy="53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88" y="1200150"/>
            <a:ext cx="83904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556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VISIT 21</a:t>
            </a:r>
            <a:r>
              <a:rPr lang="en-US" sz="3600" b="1" baseline="30000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ST</a:t>
            </a: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CENTURY CLASSROOMS</a:t>
            </a:r>
          </a:p>
          <a:p>
            <a:pPr marL="461963" indent="-4556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HIGHLIGHT INNOVATIVE TEACHER PRACTICES</a:t>
            </a:r>
          </a:p>
          <a:p>
            <a:pPr marL="461963" indent="-4556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FOCUS ON NEW PEDAGOGIES</a:t>
            </a:r>
            <a:endParaRPr lang="en-US" sz="3600" b="1" dirty="0">
              <a:solidFill>
                <a:schemeClr val="bg1"/>
              </a:solidFill>
              <a:latin typeface="Bailey Sans ITC Std Book" panose="020B050403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285750"/>
            <a:ext cx="4038600" cy="38779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343400"/>
            <a:ext cx="4046367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 dirty="0" smtClean="0">
                <a:latin typeface="Bailey Sans ITC Std Book" pitchFamily="34" charset="0"/>
              </a:rPr>
              <a:t>AUSTIN’S BUTTERFLY</a:t>
            </a:r>
            <a:endParaRPr lang="en-US" sz="2400" b="1" spc="3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escription: AustinFinal.jpg                                                00117A1FMacintosh HD                   C35E1EA4: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199" y="209550"/>
            <a:ext cx="5943600" cy="460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4343400"/>
            <a:ext cx="4046367" cy="514350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 dirty="0" smtClean="0">
                <a:latin typeface="Bailey Sans ITC Std Book" pitchFamily="34" charset="0"/>
              </a:rPr>
              <a:t>AUSTIN’S BUTTERFLY</a:t>
            </a:r>
            <a:endParaRPr lang="en-US" sz="2400" b="1" spc="3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\\WDEX2\TucsonShare\KK-VG book\Images\Tiger Swallowtail Butterfly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43400"/>
            <a:ext cx="4046367" cy="514350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 dirty="0" smtClean="0">
                <a:latin typeface="Bailey Sans ITC Std Book" pitchFamily="34" charset="0"/>
              </a:rPr>
              <a:t>ASSIGNMENT PHOTO</a:t>
            </a:r>
            <a:endParaRPr lang="en-US" sz="2400" b="1" spc="3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386" y="438150"/>
            <a:ext cx="1626871" cy="1562210"/>
          </a:xfrm>
        </p:spPr>
      </p:pic>
      <p:sp>
        <p:nvSpPr>
          <p:cNvPr id="6" name="Rectangle 5"/>
          <p:cNvSpPr/>
          <p:nvPr/>
        </p:nvSpPr>
        <p:spPr>
          <a:xfrm>
            <a:off x="3893217" y="2107766"/>
            <a:ext cx="12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DRAFT 1</a:t>
            </a:r>
            <a:endParaRPr lang="en-US" spc="300" dirty="0">
              <a:latin typeface="Bailey Sans ITC Std Book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01405" y="2123155"/>
            <a:ext cx="1494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DRAFT 2</a:t>
            </a:r>
            <a:endParaRPr lang="en-US" spc="600" dirty="0">
              <a:latin typeface="Bailey Sans ITC Std Book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3058" y="4260918"/>
            <a:ext cx="12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DRAFT 3</a:t>
            </a:r>
            <a:endParaRPr lang="en-US" spc="300" dirty="0">
              <a:latin typeface="Bailey Sans ITC Std Book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3216" y="4253231"/>
            <a:ext cx="12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DRAFT 4</a:t>
            </a:r>
            <a:endParaRPr lang="en-US" spc="300" dirty="0">
              <a:latin typeface="Bailey Sans ITC Std Book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36057" y="4263508"/>
            <a:ext cx="12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DRAFT 5</a:t>
            </a:r>
            <a:endParaRPr lang="en-US" spc="300" dirty="0">
              <a:latin typeface="Bailey Sans ITC Std Book" pitchFamily="34" charset="0"/>
            </a:endParaRPr>
          </a:p>
        </p:txBody>
      </p:sp>
      <p:pic>
        <p:nvPicPr>
          <p:cNvPr id="23" name="Picture 2" descr="\\WDEX2\TucsonShare\KK-VG book\Images\Tiger Swallowtail Butterfl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954" y="438150"/>
            <a:ext cx="2223416" cy="15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37885" y="2123155"/>
            <a:ext cx="28461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ASSIGNMENT PHOTO</a:t>
            </a:r>
            <a:endParaRPr lang="en-US" sz="1600" spc="300" dirty="0">
              <a:latin typeface="Bailey Sans ITC Std Boo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3954" y="4806888"/>
            <a:ext cx="2743200" cy="26161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Source: Ron Berger, Expeditionary Learning</a:t>
            </a:r>
            <a:endParaRPr lang="en-US" sz="105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1" y="438150"/>
            <a:ext cx="1905000" cy="1571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2750729"/>
            <a:ext cx="1993391" cy="1478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7677" y="2800350"/>
            <a:ext cx="2185576" cy="1375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464" y="2800350"/>
            <a:ext cx="2330394" cy="13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escription: AustinFinal.jpg                                                00117A1FMacintosh HD                   C35E1EA4: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199" y="209550"/>
            <a:ext cx="5943600" cy="460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4343400"/>
            <a:ext cx="4046367" cy="514350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300" dirty="0" smtClean="0">
                <a:latin typeface="Bailey Sans ITC Std Book" pitchFamily="34" charset="0"/>
              </a:rPr>
              <a:t>DRAFT 6</a:t>
            </a:r>
            <a:endParaRPr lang="en-US" sz="2400" b="1" spc="3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2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11038"/>
          <a:stretch/>
        </p:blipFill>
        <p:spPr>
          <a:xfrm flipH="1">
            <a:off x="2650" y="-19049"/>
            <a:ext cx="914400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6650" cy="516343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150000"/>
              </a:lnSpc>
            </a:pPr>
            <a:endParaRPr lang="en-US" sz="32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marL="169863"/>
            <a:endParaRPr lang="en-US" sz="32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4572000"/>
            <a:ext cx="871856" cy="44131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8023236"/>
              </p:ext>
            </p:extLst>
          </p:nvPr>
        </p:nvGraphicFramePr>
        <p:xfrm>
          <a:off x="685797" y="-1"/>
          <a:ext cx="7743827" cy="5162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745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95250"/>
            <a:ext cx="5029201" cy="52387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8716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1. VISION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102" y="2771368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4. CULTURE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102" y="1123950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2. PEDAGOGY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102" y="194765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3. ASSESSMENT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102" y="359507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5. LEADERSHIP</a:t>
            </a:r>
          </a:p>
        </p:txBody>
      </p:sp>
    </p:spTree>
    <p:extLst>
      <p:ext uri="{BB962C8B-B14F-4D97-AF65-F5344CB8AC3E}">
        <p14:creationId xmlns:p14="http://schemas.microsoft.com/office/powerpoint/2010/main" val="13288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t="9474" b="18157"/>
          <a:stretch/>
        </p:blipFill>
        <p:spPr>
          <a:xfrm flipH="1">
            <a:off x="19050" y="-95250"/>
            <a:ext cx="9124950" cy="5238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95250"/>
            <a:ext cx="9144001" cy="523875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2950"/>
            <a:ext cx="1049979" cy="533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789" y="1200150"/>
            <a:ext cx="7095011" cy="2585323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</a:t>
            </a:r>
            <a:r>
              <a:rPr lang="en-US" sz="3600" b="1" dirty="0" smtClean="0">
                <a:solidFill>
                  <a:srgbClr val="F96525"/>
                </a:solidFill>
                <a:latin typeface="Bailey Sans ITC Std Book" panose="020B0504030202020204" pitchFamily="34" charset="0"/>
              </a:rPr>
              <a:t>DEFINE</a:t>
            </a: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WHAT MATTERS MOST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  </a:t>
            </a:r>
            <a:r>
              <a:rPr lang="en-US" sz="3600" b="1" dirty="0" smtClean="0">
                <a:solidFill>
                  <a:srgbClr val="F96525"/>
                </a:solidFill>
                <a:latin typeface="Bailey Sans ITC Std Book" panose="020B0504030202020204" pitchFamily="34" charset="0"/>
              </a:rPr>
              <a:t>PRACTICE</a:t>
            </a: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WHAT MATTERS MOST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</a:t>
            </a:r>
            <a:r>
              <a:rPr lang="en-US" sz="3600" b="1" dirty="0" smtClean="0">
                <a:solidFill>
                  <a:srgbClr val="F96525"/>
                </a:solidFill>
                <a:latin typeface="Bailey Sans ITC Std Book" panose="020B0504030202020204" pitchFamily="34" charset="0"/>
              </a:rPr>
              <a:t>ASSESS</a:t>
            </a: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 WHAT MATTERS MOST</a:t>
            </a:r>
            <a:endParaRPr lang="en-US" sz="3600" b="1" dirty="0">
              <a:solidFill>
                <a:schemeClr val="bg1"/>
              </a:solidFill>
              <a:latin typeface="Bailey Sans ITC Std Book" panose="020B050403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886" y="319732"/>
            <a:ext cx="5774113" cy="44618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70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9049"/>
            <a:ext cx="9104792" cy="51625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9050"/>
            <a:ext cx="9144001" cy="516255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57465"/>
            <a:ext cx="6248400" cy="4808818"/>
          </a:xfrm>
        </p:spPr>
      </p:pic>
      <p:sp>
        <p:nvSpPr>
          <p:cNvPr id="12" name="Rectangle 11"/>
          <p:cNvSpPr/>
          <p:nvPr/>
        </p:nvSpPr>
        <p:spPr>
          <a:xfrm>
            <a:off x="0" y="4324350"/>
            <a:ext cx="4572001" cy="669896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4CS PERFORMANCE ASSESSMENT</a:t>
            </a:r>
            <a:endParaRPr lang="en-US" spc="300" dirty="0">
              <a:latin typeface="Bailey Sans ITC Std Boo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0" y="171450"/>
            <a:ext cx="6400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4" y="3943350"/>
            <a:ext cx="1420009" cy="10972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4" y="2673350"/>
            <a:ext cx="1420009" cy="10972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5" y="1403350"/>
            <a:ext cx="1420009" cy="10972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6" y="133350"/>
            <a:ext cx="1420009" cy="10972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657600" y="4014526"/>
            <a:ext cx="5486400" cy="571256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CRITICAL THINKING RUBRIC</a:t>
            </a:r>
            <a:endParaRPr lang="en-US" sz="2400" spc="6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2"/>
            <a:ext cx="4800601" cy="5181602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399397"/>
            <a:ext cx="4807902" cy="4077353"/>
            <a:chOff x="304800" y="287167"/>
            <a:chExt cx="4807902" cy="4077353"/>
          </a:xfrm>
        </p:grpSpPr>
        <p:sp>
          <p:nvSpPr>
            <p:cNvPr id="2" name="Rectangle 1"/>
            <p:cNvSpPr/>
            <p:nvPr/>
          </p:nvSpPr>
          <p:spPr>
            <a:xfrm>
              <a:off x="304800" y="287167"/>
              <a:ext cx="4800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iley Sans ITC Std Book" pitchFamily="34" charset="0"/>
                </a:rPr>
                <a:t>1. VISION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2102" y="2771368"/>
              <a:ext cx="4800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spc="600" dirty="0" smtClean="0">
                  <a:solidFill>
                    <a:schemeClr val="bg1"/>
                  </a:solidFill>
                  <a:latin typeface="Bailey Sans ITC Std Book" pitchFamily="34" charset="0"/>
                </a:rPr>
                <a:t>4. CULTURE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2102" y="1123950"/>
              <a:ext cx="4800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iley Sans ITC Std Book" pitchFamily="34" charset="0"/>
                </a:rPr>
                <a:t>2. PEDAGOGY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102" y="1947659"/>
              <a:ext cx="4800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iley Sans ITC Std Book" pitchFamily="34" charset="0"/>
                </a:rPr>
                <a:t>3. ASSESSMENT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102" y="3595079"/>
              <a:ext cx="4800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iley Sans ITC Std Book" pitchFamily="34" charset="0"/>
                </a:rPr>
                <a:t>5. 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0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8428"/>
            <a:ext cx="9313222" cy="54101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789" y="1200150"/>
            <a:ext cx="79248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FOCUS ON COLLABORATIVE CONTINUOUS IMPROVEMENT</a:t>
            </a:r>
          </a:p>
          <a:p>
            <a:pPr marL="571500" indent="-571500"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CREATE SAFE SPACES FOR POWERFUL COLLABORATION</a:t>
            </a:r>
            <a:endParaRPr lang="en-US" sz="3600" b="1" dirty="0">
              <a:solidFill>
                <a:schemeClr val="bg1"/>
              </a:solidFill>
              <a:latin typeface="Bailey Sans ITC Std Book" panose="020B050403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13" y="4609612"/>
            <a:ext cx="1049979" cy="53388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16" name="Rectangle 15"/>
          <p:cNvSpPr/>
          <p:nvPr/>
        </p:nvSpPr>
        <p:spPr>
          <a:xfrm>
            <a:off x="0" y="2114551"/>
            <a:ext cx="5029200" cy="18297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anchor="ctr" anchorCtr="0">
            <a:noAutofit/>
          </a:bodyPr>
          <a:lstStyle/>
          <a:p>
            <a:pPr marL="347663">
              <a:spcBef>
                <a:spcPts val="2400"/>
              </a:spcBef>
            </a:pPr>
            <a:r>
              <a:rPr lang="en-US" sz="16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NORMS</a:t>
            </a:r>
          </a:p>
          <a:p>
            <a:pPr marL="566738" indent="-21907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Bailey Sans ITC Std Book" pitchFamily="34" charset="0"/>
              </a:rPr>
              <a:t>Hard on the content, soft on the people</a:t>
            </a:r>
          </a:p>
          <a:p>
            <a:pPr marL="566738" indent="-21907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Bailey Sans ITC Std Book" pitchFamily="34" charset="0"/>
              </a:rPr>
              <a:t>Be kind, helpful &amp; specific</a:t>
            </a:r>
          </a:p>
          <a:p>
            <a:pPr marL="566738" indent="-21907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Bailey Sans ITC Std Book" pitchFamily="34" charset="0"/>
              </a:rPr>
              <a:t>Share the air (or “step up, step back”)</a:t>
            </a:r>
          </a:p>
          <a:p>
            <a:pPr marL="566738" indent="-21907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Bailey Sans ITC Std Book" pitchFamily="34" charset="0"/>
              </a:rPr>
              <a:t>Reflect on use of protocol</a:t>
            </a:r>
            <a:endParaRPr lang="en-US" b="1" spc="300" dirty="0" smtClean="0">
              <a:solidFill>
                <a:schemeClr val="bg1"/>
              </a:solidFill>
              <a:latin typeface="Bailey Sans ITC Std Boo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78" y="4019550"/>
            <a:ext cx="5015522" cy="590550"/>
          </a:xfrm>
          <a:prstGeom prst="rect">
            <a:avLst/>
          </a:prstGeom>
          <a:solidFill>
            <a:srgbClr val="F96525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7663"/>
            <a:r>
              <a:rPr lang="en-US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PROJECT TUNING PROTOCOL</a:t>
            </a:r>
            <a:endParaRPr lang="en-US" spc="300" dirty="0">
              <a:latin typeface="Bailey Sans ITC Std Book" pitchFamily="34" charset="0"/>
            </a:endParaRPr>
          </a:p>
        </p:txBody>
      </p:sp>
      <p:pic>
        <p:nvPicPr>
          <p:cNvPr id="2" name="Picture 2" descr="http://gettingsmart.com/wp-content/uploads/2013/10/hth-feature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209550"/>
            <a:ext cx="1695450" cy="768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86200" y="361950"/>
            <a:ext cx="4419600" cy="4419600"/>
          </a:xfrm>
          <a:prstGeom prst="ellipse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4800" y="361950"/>
            <a:ext cx="4419600" cy="4419600"/>
          </a:xfrm>
          <a:prstGeom prst="ellipse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04266950"/>
              </p:ext>
            </p:extLst>
          </p:nvPr>
        </p:nvGraphicFramePr>
        <p:xfrm>
          <a:off x="304800" y="-22915"/>
          <a:ext cx="8001000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81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2886" r="3218" b="-289"/>
          <a:stretch/>
        </p:blipFill>
        <p:spPr>
          <a:xfrm>
            <a:off x="0" y="-82551"/>
            <a:ext cx="9144000" cy="5257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95250"/>
            <a:ext cx="5029201" cy="54864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8716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1. VISION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102" y="2771368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4. CULTURE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102" y="1123950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2. PEDAGOGY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102" y="194765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iley Sans ITC Std Book" pitchFamily="34" charset="0"/>
              </a:rPr>
              <a:t>3. ASSESSMENT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102" y="3595079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5. LEADERSHIP</a:t>
            </a:r>
          </a:p>
        </p:txBody>
      </p:sp>
    </p:spTree>
    <p:extLst>
      <p:ext uri="{BB962C8B-B14F-4D97-AF65-F5344CB8AC3E}">
        <p14:creationId xmlns:p14="http://schemas.microsoft.com/office/powerpoint/2010/main" val="170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343400"/>
            <a:ext cx="4046367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A</a:t>
            </a:r>
            <a:endParaRPr lang="en-US" sz="2800" spc="6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2886" r="3218" b="-289"/>
          <a:stretch/>
        </p:blipFill>
        <p:spPr>
          <a:xfrm>
            <a:off x="0" y="-82551"/>
            <a:ext cx="9144000" cy="5257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95250"/>
            <a:ext cx="9144001" cy="523875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89" y="971550"/>
            <a:ext cx="76962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MODEL THE 4CS CHANGE YOU WOULD LIKE TO SEE</a:t>
            </a:r>
          </a:p>
          <a:p>
            <a:pPr marL="571500" indent="-5715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3600" b="1" dirty="0" smtClean="0">
                <a:solidFill>
                  <a:schemeClr val="bg1"/>
                </a:solidFill>
                <a:latin typeface="Bailey Sans ITC Std Book" panose="020B0504030202020204" pitchFamily="34" charset="0"/>
              </a:rPr>
              <a:t>CONTINUE TO LEAD AND LEARN IN PROFESSIONAL LEARNING COMMUNITIES</a:t>
            </a:r>
            <a:endParaRPr lang="en-US" sz="3600" b="1" dirty="0">
              <a:solidFill>
                <a:schemeClr val="bg1"/>
              </a:solidFill>
              <a:latin typeface="Bailey Sans ITC Std Book" panose="020B050403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10321" r="21424" b="27753"/>
          <a:stretch/>
        </p:blipFill>
        <p:spPr>
          <a:xfrm>
            <a:off x="1772" y="0"/>
            <a:ext cx="917832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0" b="6457"/>
          <a:stretch/>
        </p:blipFill>
        <p:spPr>
          <a:xfrm>
            <a:off x="0" y="1"/>
            <a:ext cx="457199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9" y="3294764"/>
            <a:ext cx="4608095" cy="186778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r>
              <a:rPr lang="en-US" sz="2000" b="1" spc="300" dirty="0" smtClean="0">
                <a:solidFill>
                  <a:srgbClr val="FFFFFF"/>
                </a:solidFill>
                <a:latin typeface="Bailey Sans ITC Std Book" pitchFamily="34" charset="0"/>
              </a:rPr>
              <a:t>COLLABORATOR</a:t>
            </a:r>
          </a:p>
          <a:p>
            <a:pPr algn="ctr"/>
            <a:r>
              <a:rPr lang="en-US" sz="2000" b="1" spc="300" dirty="0" smtClean="0">
                <a:solidFill>
                  <a:srgbClr val="FFFFFF"/>
                </a:solidFill>
                <a:latin typeface="Bailey Sans ITC Std Book" pitchFamily="34" charset="0"/>
              </a:rPr>
              <a:t>CREATIVE </a:t>
            </a:r>
            <a:r>
              <a:rPr lang="en-US" sz="2000" b="1" spc="300" dirty="0">
                <a:solidFill>
                  <a:srgbClr val="FFFFFF"/>
                </a:solidFill>
                <a:latin typeface="Bailey Sans ITC Std Book" pitchFamily="34" charset="0"/>
              </a:rPr>
              <a:t>&amp; INNOVATIVE</a:t>
            </a:r>
          </a:p>
          <a:p>
            <a:pPr algn="ctr"/>
            <a:endParaRPr lang="en-US" sz="20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6558" y="345811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spc="300" dirty="0" smtClean="0">
                <a:solidFill>
                  <a:srgbClr val="FFFFFF"/>
                </a:solidFill>
                <a:latin typeface="Bailey Sans ITC Std Book" pitchFamily="34" charset="0"/>
              </a:rPr>
              <a:t>CREATIVE PROBLEM SOLVER</a:t>
            </a:r>
          </a:p>
          <a:p>
            <a:pPr algn="ctr"/>
            <a:r>
              <a:rPr lang="en-US" sz="2000" b="1" spc="300" dirty="0" smtClean="0">
                <a:solidFill>
                  <a:srgbClr val="FFFFFF"/>
                </a:solidFill>
                <a:latin typeface="Bailey Sans ITC Std Book" pitchFamily="34" charset="0"/>
              </a:rPr>
              <a:t>EFFECTIVE COMMUNICATOR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6392" y="3294764"/>
            <a:ext cx="4590165" cy="186778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1999" y="2781300"/>
            <a:ext cx="4608095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LEADER B</a:t>
            </a:r>
            <a:endParaRPr lang="en-US" sz="2800" b="1" spc="600" dirty="0">
              <a:latin typeface="Bailey Sans ITC Std Book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345811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AUTHORITATIVE </a:t>
            </a:r>
          </a:p>
          <a:p>
            <a:pPr algn="ctr"/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TOP DOWN STYLE</a:t>
            </a:r>
          </a:p>
          <a:p>
            <a:pPr algn="ctr"/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EXPERT</a:t>
            </a:r>
          </a:p>
          <a:p>
            <a:pPr algn="ctr"/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MANAGER</a:t>
            </a:r>
            <a:endParaRPr lang="en-US" sz="2000" b="1" spc="600" dirty="0">
              <a:solidFill>
                <a:schemeClr val="bg1"/>
              </a:solidFill>
              <a:latin typeface="Bailey Sans ITC Std Book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6392" y="2781300"/>
            <a:ext cx="4588391" cy="514350"/>
          </a:xfrm>
          <a:prstGeom prst="rect">
            <a:avLst/>
          </a:prstGeom>
          <a:solidFill>
            <a:srgbClr val="F96525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LEADER A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6255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1" cy="516255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13" y="4609612"/>
            <a:ext cx="1049979" cy="533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8" y="-181769"/>
            <a:ext cx="7974584" cy="55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28821" r="57354" b="10536"/>
          <a:stretch/>
        </p:blipFill>
        <p:spPr>
          <a:xfrm>
            <a:off x="0" y="-19050"/>
            <a:ext cx="4875850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-1" r="2413" b="29881"/>
          <a:stretch/>
        </p:blipFill>
        <p:spPr>
          <a:xfrm>
            <a:off x="4876800" y="0"/>
            <a:ext cx="4267200" cy="51575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0002" y="-40617"/>
            <a:ext cx="4895852" cy="523875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87167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1. VISION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2758294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4. CULTURE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110876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2. PEDAGOGY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1934585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3.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3582005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rgbClr val="FFFFFF"/>
                </a:solidFill>
                <a:latin typeface="Bailey Sans ITC Std Book" pitchFamily="34" charset="0"/>
              </a:rPr>
              <a:t>5. LEADERSHIP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4" b="17592"/>
          <a:stretch/>
        </p:blipFill>
        <p:spPr>
          <a:xfrm>
            <a:off x="0" y="-299005"/>
            <a:ext cx="9682549" cy="5480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2400" y="-400050"/>
            <a:ext cx="9982200" cy="5791199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87000"/>
            <a:ext cx="6858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LETTERS TO OLLIE’S SUPERINTENDENT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3102659"/>
            <a:ext cx="3962400" cy="523220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Georgia" panose="02040502050405020303" pitchFamily="18" charset="0"/>
              </a:rPr>
              <a:t>http://goo.gl/KdCdNp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25647" r="2982" b="21262"/>
          <a:stretch/>
        </p:blipFill>
        <p:spPr>
          <a:xfrm flipH="1">
            <a:off x="0" y="-1"/>
            <a:ext cx="9144000" cy="5162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4572000" cy="516255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80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  <a:t>SELF-DIRECTED </a:t>
            </a: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LEARNER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COMPLEX THINKER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EFFECTIVE COMMUNICATOR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COMMUNITY CONTRIBUTOR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QUALITY PRODUCER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EFFECTIVE &amp; ETHICAL </a:t>
            </a:r>
            <a: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  <a:t>USER</a:t>
            </a:r>
            <a:b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  <a:t>OF </a:t>
            </a: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TECHNOLOGY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CREATOR AND INNOVATOR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93208" y="4343400"/>
            <a:ext cx="4050792" cy="512064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B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70535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48199" cy="514350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651" y="209550"/>
            <a:ext cx="3714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300" dirty="0" smtClean="0">
                <a:solidFill>
                  <a:srgbClr val="FFFFFF"/>
                </a:solidFill>
                <a:latin typeface="Bailey Sans ITC Std Book" pitchFamily="34" charset="0"/>
              </a:rPr>
              <a:t>QUESTIONS?</a:t>
            </a:r>
            <a:endParaRPr lang="en-US" sz="4400" b="1" spc="3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6002" y="1468470"/>
            <a:ext cx="3392234" cy="2170080"/>
            <a:chOff x="426002" y="1391625"/>
            <a:chExt cx="3392234" cy="21700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002" y="1439309"/>
              <a:ext cx="488398" cy="36629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95375" y="1391625"/>
              <a:ext cx="14659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1" dirty="0" smtClean="0">
                  <a:solidFill>
                    <a:srgbClr val="FFFFFF"/>
                  </a:solidFill>
                  <a:latin typeface="Bailey Sans ITC Std Book" pitchFamily="34" charset="0"/>
                </a:rPr>
                <a:t>@kenkay21</a:t>
              </a:r>
              <a:endParaRPr lang="en-US" sz="2200" b="1" dirty="0">
                <a:solidFill>
                  <a:srgbClr val="FFFFFF"/>
                </a:solidFill>
                <a:latin typeface="Bailey Sans ITC Std Book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95375" y="2256235"/>
              <a:ext cx="27228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1" dirty="0" smtClean="0">
                  <a:solidFill>
                    <a:srgbClr val="FFFFFF"/>
                  </a:solidFill>
                  <a:latin typeface="Bailey Sans ITC Std Book" pitchFamily="34" charset="0"/>
                </a:rPr>
                <a:t>kkay@edleader21.com</a:t>
              </a:r>
              <a:endParaRPr lang="en-US" sz="2200" b="1" dirty="0">
                <a:solidFill>
                  <a:srgbClr val="FFFFFF"/>
                </a:solidFill>
                <a:latin typeface="Bailey Sans ITC Std Book" pitchFamily="34" charset="0"/>
              </a:endParaRPr>
            </a:p>
          </p:txBody>
        </p:sp>
        <p:pic>
          <p:nvPicPr>
            <p:cNvPr id="8196" name="Picture 4" descr="C:\Users\Melissa\AppData\Local\Microsoft\Windows\INetCache\IE\FEK2Y4R1\Mail_iOS.svg[1]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221646"/>
              <a:ext cx="434699" cy="434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C:\Users\Melissa\AppData\Local\Microsoft\Windows\INetCache\IE\WQZ1RBBD\icon___internet_by_liuyanghejerry-d4955n5[1]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71" y="3105150"/>
              <a:ext cx="456555" cy="456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095375" y="3117983"/>
              <a:ext cx="264835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1" dirty="0" smtClean="0">
                  <a:solidFill>
                    <a:srgbClr val="FFFFFF"/>
                  </a:solidFill>
                  <a:latin typeface="Bailey Sans ITC Std Book" pitchFamily="34" charset="0"/>
                </a:rPr>
                <a:t>www.edleader21.com</a:t>
              </a:r>
              <a:endParaRPr lang="en-US" sz="2200" b="1" dirty="0">
                <a:solidFill>
                  <a:srgbClr val="FFFFFF"/>
                </a:solidFill>
                <a:latin typeface="Bailey Sans ITC Std Book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6"/>
          <a:stretch/>
        </p:blipFill>
        <p:spPr>
          <a:xfrm flipH="1">
            <a:off x="4571998" y="-171450"/>
            <a:ext cx="4755490" cy="5314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79" y="4400551"/>
            <a:ext cx="1337726" cy="6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3400"/>
            <a:ext cx="4046367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B</a:t>
            </a:r>
            <a:endParaRPr lang="en-US" sz="2800" spc="6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"/>
          <a:stretch/>
        </p:blipFill>
        <p:spPr>
          <a:xfrm>
            <a:off x="4419600" y="-19050"/>
            <a:ext cx="4724400" cy="5162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5400" y="4343400"/>
            <a:ext cx="4046367" cy="514350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B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1"/>
            <a:ext cx="4564049" cy="51816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767" y="438150"/>
            <a:ext cx="4046367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A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455295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810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150000"/>
              </a:lnSpc>
            </a:pPr>
            <a:endParaRPr lang="en-US" sz="3200" b="1" spc="600" dirty="0" smtClean="0">
              <a:solidFill>
                <a:schemeClr val="bg1"/>
              </a:solidFill>
              <a:latin typeface="Bailey Sans ITC Std Boo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MATH</a:t>
            </a:r>
            <a:br>
              <a:rPr lang="en-US" sz="3200" b="1" spc="600" dirty="0" smtClean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32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SCIENCE</a:t>
            </a:r>
            <a:br>
              <a:rPr lang="en-US" sz="3200" b="1" spc="600" dirty="0" smtClean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32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ENGLISH</a:t>
            </a:r>
            <a:br>
              <a:rPr lang="en-US" sz="3200" b="1" spc="600" dirty="0" smtClean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3200" b="1" spc="300" dirty="0" smtClean="0">
                <a:solidFill>
                  <a:schemeClr val="bg1"/>
                </a:solidFill>
                <a:latin typeface="Bailey Sans ITC Std Book" pitchFamily="34" charset="0"/>
              </a:rPr>
              <a:t>SOCIAL STUDIES</a:t>
            </a:r>
            <a:endParaRPr lang="en-US" sz="3200" b="1" spc="300" dirty="0">
              <a:solidFill>
                <a:schemeClr val="bg1"/>
              </a:solidFill>
              <a:latin typeface="Bailey Sans ITC Std Book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93208" y="4343400"/>
            <a:ext cx="4050792" cy="512064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</a:t>
            </a:r>
            <a:r>
              <a:rPr lang="en-US" sz="2800" b="1" spc="600" dirty="0">
                <a:solidFill>
                  <a:schemeClr val="bg1"/>
                </a:solidFill>
                <a:latin typeface="Bailey Sans ITC Std Book" pitchFamily="34" charset="0"/>
              </a:rPr>
              <a:t>A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" y="4572000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72000" cy="5163436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80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  <a:t>SELF-DIRECTED </a:t>
            </a: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LEARNER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COMPLEX THINKER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EFFECTIVE COMMUNICATOR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COMMUNITY CONTRIBUTOR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QUALITY PRODUCER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EFFECTIVE &amp; ETHICAL </a:t>
            </a:r>
            <a: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  <a:t>USER</a:t>
            </a:r>
            <a:b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latin typeface="Bailey Sans ITC Std Book" pitchFamily="34" charset="0"/>
              </a:rPr>
              <a:t>OF </a:t>
            </a: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TECHNOLOGY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Bailey Sans ITC Std Book" pitchFamily="34" charset="0"/>
              </a:rPr>
              <a:t>CREATOR AND INNOVATOR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33350"/>
            <a:ext cx="871856" cy="4413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93208" y="4343400"/>
            <a:ext cx="4050792" cy="512064"/>
          </a:xfrm>
          <a:prstGeom prst="rect">
            <a:avLst/>
          </a:prstGeom>
          <a:solidFill>
            <a:srgbClr val="F96525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B</a:t>
            </a:r>
            <a:endParaRPr lang="en-US" sz="2800" spc="600" dirty="0">
              <a:latin typeface="Bailey Sans ITC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557" y="-19049"/>
            <a:ext cx="4607443" cy="5162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9049"/>
            <a:ext cx="4572000" cy="51625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3074134"/>
            <a:ext cx="4572001" cy="20693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5545" y="3074134"/>
            <a:ext cx="4568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SELF-DIRECTED LEARNER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COMPLEX THINKER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EFFECTIVE COMMUNICATOR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COMMUNITY CONTRIBUTOR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QUALITY PRODUCER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EFFECTIVE &amp; ETHICAL USER OF TECHNOLOGY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Bailey Sans ITC Std Book" pitchFamily="34" charset="0"/>
              </a:rPr>
              <a:t>CREATOR AND INNOVATOR</a:t>
            </a:r>
            <a:endParaRPr lang="en-US" b="1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2" y="3074134"/>
            <a:ext cx="4572001" cy="2069366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 smtClean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400" b="1" spc="300" dirty="0">
              <a:solidFill>
                <a:srgbClr val="FFFFFF"/>
              </a:solidFill>
              <a:latin typeface="Bailey Sans ITC Std Book" pitchFamily="34" charset="0"/>
            </a:endParaRPr>
          </a:p>
          <a:p>
            <a:pPr algn="ctr"/>
            <a:endParaRPr lang="en-US" sz="2000" b="1" spc="600" dirty="0">
              <a:solidFill>
                <a:srgbClr val="FFFFFF"/>
              </a:solidFill>
              <a:latin typeface="Bailey Sans ITC Std Boo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0227" y="2559784"/>
            <a:ext cx="4571999" cy="514350"/>
          </a:xfrm>
          <a:prstGeom prst="rect">
            <a:avLst/>
          </a:prstGeom>
          <a:solidFill>
            <a:srgbClr val="F96525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B</a:t>
            </a:r>
            <a:endParaRPr lang="en-US" sz="2800" b="1" spc="600" dirty="0">
              <a:latin typeface="Bailey Sans ITC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22653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>MATH</a:t>
            </a:r>
            <a:b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SCIENCE</a:t>
            </a:r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/>
            </a:r>
            <a:b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ENGLISH</a:t>
            </a:r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/>
            </a:r>
            <a:b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</a:br>
            <a:r>
              <a:rPr lang="en-US" sz="20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SOCIAL </a:t>
            </a:r>
            <a:r>
              <a:rPr lang="en-US" sz="2000" b="1" spc="600" dirty="0">
                <a:solidFill>
                  <a:schemeClr val="bg1"/>
                </a:solidFill>
                <a:latin typeface="Bailey Sans ITC Std Book" pitchFamily="34" charset="0"/>
              </a:rPr>
              <a:t>STUDIES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559784"/>
            <a:ext cx="4571999" cy="514350"/>
          </a:xfrm>
          <a:prstGeom prst="rect">
            <a:avLst/>
          </a:prstGeom>
          <a:solidFill>
            <a:srgbClr val="F96525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600" dirty="0" smtClean="0">
                <a:solidFill>
                  <a:schemeClr val="bg1"/>
                </a:solidFill>
                <a:latin typeface="Bailey Sans ITC Std Book" pitchFamily="34" charset="0"/>
              </a:rPr>
              <a:t>STUDENT A</a:t>
            </a:r>
            <a:endParaRPr lang="en-US" sz="2800" spc="600" dirty="0">
              <a:latin typeface="Bailey Sans ITC Std Boo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607061"/>
            <a:ext cx="871856" cy="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>
            <a:alpha val="50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16900</TotalTime>
  <Words>580</Words>
  <Application>Microsoft Office PowerPoint</Application>
  <PresentationFormat>On-screen Show (16:9)</PresentationFormat>
  <Paragraphs>253</Paragraphs>
  <Slides>46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Bailey Sans ITC Std Book</vt:lpstr>
      <vt:lpstr>Calibri</vt:lpstr>
      <vt:lpstr>Georgia</vt:lpstr>
      <vt:lpstr>Arial</vt:lpstr>
      <vt:lpstr>Wingdings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Sabol</dc:creator>
  <cp:lastModifiedBy>Jenny Karen Sabol</cp:lastModifiedBy>
  <cp:revision>246</cp:revision>
  <cp:lastPrinted>2016-06-20T17:27:41Z</cp:lastPrinted>
  <dcterms:created xsi:type="dcterms:W3CDTF">2015-12-02T22:39:35Z</dcterms:created>
  <dcterms:modified xsi:type="dcterms:W3CDTF">2016-06-22T04:00:58Z</dcterms:modified>
</cp:coreProperties>
</file>