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 id="2147483682" r:id="rId3"/>
  </p:sldMasterIdLst>
  <p:notesMasterIdLst>
    <p:notesMasterId r:id="rId35"/>
  </p:notesMasterIdLst>
  <p:sldIdLst>
    <p:sldId id="273" r:id="rId4"/>
    <p:sldId id="346" r:id="rId5"/>
    <p:sldId id="358" r:id="rId6"/>
    <p:sldId id="347" r:id="rId7"/>
    <p:sldId id="348" r:id="rId8"/>
    <p:sldId id="349" r:id="rId9"/>
    <p:sldId id="350" r:id="rId10"/>
    <p:sldId id="351" r:id="rId11"/>
    <p:sldId id="352" r:id="rId12"/>
    <p:sldId id="353" r:id="rId13"/>
    <p:sldId id="355" r:id="rId14"/>
    <p:sldId id="291" r:id="rId15"/>
    <p:sldId id="342" r:id="rId16"/>
    <p:sldId id="330" r:id="rId17"/>
    <p:sldId id="333" r:id="rId18"/>
    <p:sldId id="332" r:id="rId19"/>
    <p:sldId id="339" r:id="rId20"/>
    <p:sldId id="334" r:id="rId21"/>
    <p:sldId id="335" r:id="rId22"/>
    <p:sldId id="338" r:id="rId23"/>
    <p:sldId id="336" r:id="rId24"/>
    <p:sldId id="340" r:id="rId25"/>
    <p:sldId id="356" r:id="rId26"/>
    <p:sldId id="357" r:id="rId27"/>
    <p:sldId id="315" r:id="rId28"/>
    <p:sldId id="354" r:id="rId29"/>
    <p:sldId id="345" r:id="rId30"/>
    <p:sldId id="337" r:id="rId31"/>
    <p:sldId id="343" r:id="rId32"/>
    <p:sldId id="344" r:id="rId33"/>
    <p:sldId id="32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9D19"/>
    <a:srgbClr val="262626"/>
    <a:srgbClr val="1E3479"/>
    <a:srgbClr val="040000"/>
    <a:srgbClr val="16225F"/>
    <a:srgbClr val="182A5F"/>
    <a:srgbClr val="2E6B6F"/>
    <a:srgbClr val="6074CB"/>
    <a:srgbClr val="AEBBE8"/>
    <a:srgbClr val="AFA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5" autoAdjust="0"/>
  </p:normalViewPr>
  <p:slideViewPr>
    <p:cSldViewPr>
      <p:cViewPr varScale="1">
        <p:scale>
          <a:sx n="58" d="100"/>
          <a:sy n="58" d="100"/>
        </p:scale>
        <p:origin x="-149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cdonahue:Documents:Tony%20Work:Histogram%20.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cdonahue:Documents:Tony%20Work:Histogram%20.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cdonahue:Documents:Tony%20Work:Histogram%2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RCT (average) Treatment Effect: Reading Recovery</a:t>
            </a:r>
            <a:endParaRPr lang="en-US" dirty="0"/>
          </a:p>
          <a:p>
            <a:pPr>
              <a:defRPr/>
            </a:pPr>
            <a:r>
              <a:rPr lang="en-US" dirty="0"/>
              <a:t>N=</a:t>
            </a:r>
            <a:r>
              <a:rPr lang="en-US" dirty="0" smtClean="0"/>
              <a:t>141 schools</a:t>
            </a:r>
            <a:endParaRPr lang="en-US" dirty="0"/>
          </a:p>
        </c:rich>
      </c:tx>
      <c:layout/>
      <c:overlay val="0"/>
    </c:title>
    <c:autoTitleDeleted val="0"/>
    <c:plotArea>
      <c:layout/>
      <c:barChart>
        <c:barDir val="col"/>
        <c:grouping val="clustered"/>
        <c:varyColors val="0"/>
        <c:ser>
          <c:idx val="1"/>
          <c:order val="0"/>
          <c:spPr>
            <a:solidFill>
              <a:srgbClr val="008000"/>
            </a:solidFill>
          </c:spPr>
          <c:invertIfNegative val="0"/>
          <c:cat>
            <c:numRef>
              <c:f>Sheet1!$F$1:$F$26</c:f>
              <c:numCache>
                <c:formatCode>General</c:formatCode>
                <c:ptCount val="26"/>
                <c:pt idx="0">
                  <c:v>-0.5</c:v>
                </c:pt>
                <c:pt idx="1">
                  <c:v>-0.4</c:v>
                </c:pt>
                <c:pt idx="2">
                  <c:v>-0.3</c:v>
                </c:pt>
                <c:pt idx="3">
                  <c:v>-0.2</c:v>
                </c:pt>
                <c:pt idx="4">
                  <c:v>-0.1</c:v>
                </c:pt>
                <c:pt idx="5">
                  <c:v>0</c:v>
                </c:pt>
                <c:pt idx="6">
                  <c:v>0.1</c:v>
                </c:pt>
                <c:pt idx="7">
                  <c:v>0.2</c:v>
                </c:pt>
                <c:pt idx="8">
                  <c:v>0.3</c:v>
                </c:pt>
                <c:pt idx="9">
                  <c:v>0.4</c:v>
                </c:pt>
                <c:pt idx="10">
                  <c:v>0.5</c:v>
                </c:pt>
                <c:pt idx="11">
                  <c:v>0.60000000000000098</c:v>
                </c:pt>
                <c:pt idx="12">
                  <c:v>0.70000000000000095</c:v>
                </c:pt>
                <c:pt idx="13">
                  <c:v>0.8</c:v>
                </c:pt>
                <c:pt idx="14">
                  <c:v>0.9</c:v>
                </c:pt>
                <c:pt idx="15">
                  <c:v>1</c:v>
                </c:pt>
                <c:pt idx="16">
                  <c:v>1.1000000000000001</c:v>
                </c:pt>
                <c:pt idx="17">
                  <c:v>1.2</c:v>
                </c:pt>
                <c:pt idx="18">
                  <c:v>1.3</c:v>
                </c:pt>
                <c:pt idx="19">
                  <c:v>1.4</c:v>
                </c:pt>
                <c:pt idx="20">
                  <c:v>1.5</c:v>
                </c:pt>
                <c:pt idx="21">
                  <c:v>1.6</c:v>
                </c:pt>
                <c:pt idx="22">
                  <c:v>1.7000000000000011</c:v>
                </c:pt>
                <c:pt idx="23">
                  <c:v>1.8</c:v>
                </c:pt>
                <c:pt idx="24">
                  <c:v>1.9000000000000019</c:v>
                </c:pt>
                <c:pt idx="25">
                  <c:v>2</c:v>
                </c:pt>
              </c:numCache>
            </c:numRef>
          </c:cat>
          <c:val>
            <c:numRef>
              <c:f>Sheet1!$H$1:$H$26</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13</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er>
        <c:dLbls>
          <c:showLegendKey val="0"/>
          <c:showVal val="0"/>
          <c:showCatName val="0"/>
          <c:showSerName val="0"/>
          <c:showPercent val="0"/>
          <c:showBubbleSize val="0"/>
        </c:dLbls>
        <c:gapWidth val="150"/>
        <c:axId val="91846144"/>
        <c:axId val="86566016"/>
      </c:barChart>
      <c:catAx>
        <c:axId val="91846144"/>
        <c:scaling>
          <c:orientation val="minMax"/>
        </c:scaling>
        <c:delete val="0"/>
        <c:axPos val="b"/>
        <c:title>
          <c:tx>
            <c:rich>
              <a:bodyPr/>
              <a:lstStyle/>
              <a:p>
                <a:pPr>
                  <a:defRPr sz="1600"/>
                </a:pPr>
                <a:r>
                  <a:rPr lang="en-US" sz="1600" dirty="0"/>
                  <a:t>Effect Size</a:t>
                </a:r>
              </a:p>
            </c:rich>
          </c:tx>
          <c:layout/>
          <c:overlay val="0"/>
        </c:title>
        <c:numFmt formatCode="General" sourceLinked="1"/>
        <c:majorTickMark val="out"/>
        <c:minorTickMark val="none"/>
        <c:tickLblPos val="nextTo"/>
        <c:txPr>
          <a:bodyPr/>
          <a:lstStyle/>
          <a:p>
            <a:pPr>
              <a:defRPr sz="1400"/>
            </a:pPr>
            <a:endParaRPr lang="en-US"/>
          </a:p>
        </c:txPr>
        <c:crossAx val="86566016"/>
        <c:crosses val="autoZero"/>
        <c:auto val="1"/>
        <c:lblAlgn val="ctr"/>
        <c:lblOffset val="100"/>
        <c:tickLblSkip val="2"/>
        <c:tickMarkSkip val="2"/>
        <c:noMultiLvlLbl val="0"/>
      </c:catAx>
      <c:valAx>
        <c:axId val="86566016"/>
        <c:scaling>
          <c:orientation val="minMax"/>
          <c:max val="16"/>
        </c:scaling>
        <c:delete val="0"/>
        <c:axPos val="l"/>
        <c:numFmt formatCode="General" sourceLinked="1"/>
        <c:majorTickMark val="out"/>
        <c:minorTickMark val="none"/>
        <c:tickLblPos val="nextTo"/>
        <c:crossAx val="9184614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Distribution of </a:t>
            </a:r>
            <a:r>
              <a:rPr lang="en-US" dirty="0" smtClean="0"/>
              <a:t>RCT Treatment </a:t>
            </a:r>
            <a:r>
              <a:rPr lang="en-US" dirty="0"/>
              <a:t>Effects: Reading Recovery</a:t>
            </a:r>
          </a:p>
          <a:p>
            <a:pPr>
              <a:defRPr/>
            </a:pPr>
            <a:r>
              <a:rPr lang="en-US" dirty="0"/>
              <a:t>N=</a:t>
            </a:r>
            <a:r>
              <a:rPr lang="en-US" dirty="0" smtClean="0"/>
              <a:t>141 schools</a:t>
            </a:r>
            <a:endParaRPr lang="en-US" dirty="0"/>
          </a:p>
        </c:rich>
      </c:tx>
      <c:layout/>
      <c:overlay val="0"/>
    </c:title>
    <c:autoTitleDeleted val="0"/>
    <c:plotArea>
      <c:layout/>
      <c:barChart>
        <c:barDir val="col"/>
        <c:grouping val="clustered"/>
        <c:varyColors val="0"/>
        <c:ser>
          <c:idx val="1"/>
          <c:order val="0"/>
          <c:spPr>
            <a:solidFill>
              <a:srgbClr val="008000"/>
            </a:solidFill>
          </c:spPr>
          <c:invertIfNegative val="0"/>
          <c:cat>
            <c:numRef>
              <c:f>Sheet1!$F$1:$F$26</c:f>
              <c:numCache>
                <c:formatCode>General</c:formatCode>
                <c:ptCount val="26"/>
                <c:pt idx="0">
                  <c:v>-0.5</c:v>
                </c:pt>
                <c:pt idx="1">
                  <c:v>-0.4</c:v>
                </c:pt>
                <c:pt idx="2">
                  <c:v>-0.3</c:v>
                </c:pt>
                <c:pt idx="3">
                  <c:v>-0.2</c:v>
                </c:pt>
                <c:pt idx="4">
                  <c:v>-0.1</c:v>
                </c:pt>
                <c:pt idx="5">
                  <c:v>0</c:v>
                </c:pt>
                <c:pt idx="6">
                  <c:v>0.1</c:v>
                </c:pt>
                <c:pt idx="7">
                  <c:v>0.2</c:v>
                </c:pt>
                <c:pt idx="8">
                  <c:v>0.3</c:v>
                </c:pt>
                <c:pt idx="9">
                  <c:v>0.4</c:v>
                </c:pt>
                <c:pt idx="10">
                  <c:v>0.5</c:v>
                </c:pt>
                <c:pt idx="11">
                  <c:v>0.60000000000000098</c:v>
                </c:pt>
                <c:pt idx="12">
                  <c:v>0.70000000000000095</c:v>
                </c:pt>
                <c:pt idx="13">
                  <c:v>0.8</c:v>
                </c:pt>
                <c:pt idx="14">
                  <c:v>0.9</c:v>
                </c:pt>
                <c:pt idx="15">
                  <c:v>1</c:v>
                </c:pt>
                <c:pt idx="16">
                  <c:v>1.1000000000000001</c:v>
                </c:pt>
                <c:pt idx="17">
                  <c:v>1.2</c:v>
                </c:pt>
                <c:pt idx="18">
                  <c:v>1.3</c:v>
                </c:pt>
                <c:pt idx="19">
                  <c:v>1.4</c:v>
                </c:pt>
                <c:pt idx="20">
                  <c:v>1.5</c:v>
                </c:pt>
                <c:pt idx="21">
                  <c:v>1.6</c:v>
                </c:pt>
                <c:pt idx="22">
                  <c:v>1.7</c:v>
                </c:pt>
                <c:pt idx="23">
                  <c:v>1.8</c:v>
                </c:pt>
                <c:pt idx="24">
                  <c:v>1.9000000000000019</c:v>
                </c:pt>
                <c:pt idx="25">
                  <c:v>2</c:v>
                </c:pt>
              </c:numCache>
            </c:numRef>
          </c:cat>
          <c:val>
            <c:numRef>
              <c:f>Sheet1!$G$1:$G$26</c:f>
              <c:numCache>
                <c:formatCode>General</c:formatCode>
                <c:ptCount val="26"/>
                <c:pt idx="0">
                  <c:v>0</c:v>
                </c:pt>
                <c:pt idx="1">
                  <c:v>2</c:v>
                </c:pt>
                <c:pt idx="2">
                  <c:v>2</c:v>
                </c:pt>
                <c:pt idx="3">
                  <c:v>3</c:v>
                </c:pt>
                <c:pt idx="4">
                  <c:v>3</c:v>
                </c:pt>
                <c:pt idx="5">
                  <c:v>7</c:v>
                </c:pt>
                <c:pt idx="6">
                  <c:v>5</c:v>
                </c:pt>
                <c:pt idx="7">
                  <c:v>6</c:v>
                </c:pt>
                <c:pt idx="8">
                  <c:v>10</c:v>
                </c:pt>
                <c:pt idx="9">
                  <c:v>6</c:v>
                </c:pt>
                <c:pt idx="10">
                  <c:v>15</c:v>
                </c:pt>
                <c:pt idx="11">
                  <c:v>12</c:v>
                </c:pt>
                <c:pt idx="12">
                  <c:v>13</c:v>
                </c:pt>
                <c:pt idx="13">
                  <c:v>10</c:v>
                </c:pt>
                <c:pt idx="14">
                  <c:v>12</c:v>
                </c:pt>
                <c:pt idx="15">
                  <c:v>7</c:v>
                </c:pt>
                <c:pt idx="16">
                  <c:v>8</c:v>
                </c:pt>
                <c:pt idx="17">
                  <c:v>7</c:v>
                </c:pt>
                <c:pt idx="18">
                  <c:v>4</c:v>
                </c:pt>
                <c:pt idx="19">
                  <c:v>0</c:v>
                </c:pt>
                <c:pt idx="20">
                  <c:v>3</c:v>
                </c:pt>
                <c:pt idx="21">
                  <c:v>2</c:v>
                </c:pt>
                <c:pt idx="22">
                  <c:v>4</c:v>
                </c:pt>
                <c:pt idx="23">
                  <c:v>0</c:v>
                </c:pt>
                <c:pt idx="24">
                  <c:v>0</c:v>
                </c:pt>
                <c:pt idx="25">
                  <c:v>0</c:v>
                </c:pt>
              </c:numCache>
            </c:numRef>
          </c:val>
        </c:ser>
        <c:dLbls>
          <c:showLegendKey val="0"/>
          <c:showVal val="0"/>
          <c:showCatName val="0"/>
          <c:showSerName val="0"/>
          <c:showPercent val="0"/>
          <c:showBubbleSize val="0"/>
        </c:dLbls>
        <c:gapWidth val="150"/>
        <c:axId val="100877312"/>
        <c:axId val="86569472"/>
      </c:barChart>
      <c:catAx>
        <c:axId val="100877312"/>
        <c:scaling>
          <c:orientation val="minMax"/>
        </c:scaling>
        <c:delete val="0"/>
        <c:axPos val="b"/>
        <c:title>
          <c:tx>
            <c:rich>
              <a:bodyPr/>
              <a:lstStyle/>
              <a:p>
                <a:pPr>
                  <a:defRPr sz="1600"/>
                </a:pPr>
                <a:r>
                  <a:rPr lang="en-US" sz="1600" dirty="0"/>
                  <a:t>Effect Size</a:t>
                </a:r>
              </a:p>
            </c:rich>
          </c:tx>
          <c:layout/>
          <c:overlay val="0"/>
        </c:title>
        <c:numFmt formatCode="General" sourceLinked="1"/>
        <c:majorTickMark val="out"/>
        <c:minorTickMark val="none"/>
        <c:tickLblPos val="nextTo"/>
        <c:txPr>
          <a:bodyPr/>
          <a:lstStyle/>
          <a:p>
            <a:pPr>
              <a:defRPr sz="1400"/>
            </a:pPr>
            <a:endParaRPr lang="en-US"/>
          </a:p>
        </c:txPr>
        <c:crossAx val="86569472"/>
        <c:crosses val="autoZero"/>
        <c:auto val="1"/>
        <c:lblAlgn val="ctr"/>
        <c:lblOffset val="100"/>
        <c:tickLblSkip val="2"/>
        <c:tickMarkSkip val="2"/>
        <c:noMultiLvlLbl val="0"/>
      </c:catAx>
      <c:valAx>
        <c:axId val="86569472"/>
        <c:scaling>
          <c:orientation val="minMax"/>
        </c:scaling>
        <c:delete val="0"/>
        <c:axPos val="l"/>
        <c:title>
          <c:tx>
            <c:rich>
              <a:bodyPr rot="-5400000" vert="horz"/>
              <a:lstStyle/>
              <a:p>
                <a:pPr>
                  <a:defRPr sz="1600"/>
                </a:pPr>
                <a:r>
                  <a:rPr lang="en-US" sz="1600" dirty="0"/>
                  <a:t>Count</a:t>
                </a:r>
              </a:p>
            </c:rich>
          </c:tx>
          <c:layout/>
          <c:overlay val="0"/>
        </c:title>
        <c:numFmt formatCode="General" sourceLinked="1"/>
        <c:majorTickMark val="out"/>
        <c:minorTickMark val="none"/>
        <c:tickLblPos val="nextTo"/>
        <c:crossAx val="100877312"/>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Distribution of </a:t>
            </a:r>
            <a:r>
              <a:rPr lang="en-US" dirty="0" smtClean="0"/>
              <a:t>RCT Treatment </a:t>
            </a:r>
            <a:r>
              <a:rPr lang="en-US" dirty="0"/>
              <a:t>Effects: Reading Recovery</a:t>
            </a:r>
          </a:p>
          <a:p>
            <a:pPr>
              <a:defRPr/>
            </a:pPr>
            <a:r>
              <a:rPr lang="en-US" dirty="0"/>
              <a:t>N=</a:t>
            </a:r>
            <a:r>
              <a:rPr lang="en-US" dirty="0" smtClean="0"/>
              <a:t>141 schools</a:t>
            </a:r>
            <a:endParaRPr lang="en-US" dirty="0"/>
          </a:p>
        </c:rich>
      </c:tx>
      <c:layout/>
      <c:overlay val="0"/>
    </c:title>
    <c:autoTitleDeleted val="0"/>
    <c:plotArea>
      <c:layout/>
      <c:barChart>
        <c:barDir val="col"/>
        <c:grouping val="clustered"/>
        <c:varyColors val="0"/>
        <c:ser>
          <c:idx val="1"/>
          <c:order val="0"/>
          <c:spPr>
            <a:solidFill>
              <a:srgbClr val="008000"/>
            </a:solidFill>
          </c:spPr>
          <c:invertIfNegative val="0"/>
          <c:cat>
            <c:numRef>
              <c:f>Sheet1!$F$1:$F$26</c:f>
              <c:numCache>
                <c:formatCode>General</c:formatCode>
                <c:ptCount val="26"/>
                <c:pt idx="0">
                  <c:v>-0.5</c:v>
                </c:pt>
                <c:pt idx="1">
                  <c:v>-0.4</c:v>
                </c:pt>
                <c:pt idx="2">
                  <c:v>-0.3</c:v>
                </c:pt>
                <c:pt idx="3">
                  <c:v>-0.2</c:v>
                </c:pt>
                <c:pt idx="4">
                  <c:v>-0.1</c:v>
                </c:pt>
                <c:pt idx="5">
                  <c:v>0</c:v>
                </c:pt>
                <c:pt idx="6">
                  <c:v>0.1</c:v>
                </c:pt>
                <c:pt idx="7">
                  <c:v>0.2</c:v>
                </c:pt>
                <c:pt idx="8">
                  <c:v>0.3</c:v>
                </c:pt>
                <c:pt idx="9">
                  <c:v>0.4</c:v>
                </c:pt>
                <c:pt idx="10">
                  <c:v>0.5</c:v>
                </c:pt>
                <c:pt idx="11">
                  <c:v>0.60000000000000098</c:v>
                </c:pt>
                <c:pt idx="12">
                  <c:v>0.70000000000000095</c:v>
                </c:pt>
                <c:pt idx="13">
                  <c:v>0.8</c:v>
                </c:pt>
                <c:pt idx="14">
                  <c:v>0.9</c:v>
                </c:pt>
                <c:pt idx="15">
                  <c:v>1</c:v>
                </c:pt>
                <c:pt idx="16">
                  <c:v>1.1000000000000001</c:v>
                </c:pt>
                <c:pt idx="17">
                  <c:v>1.2</c:v>
                </c:pt>
                <c:pt idx="18">
                  <c:v>1.3</c:v>
                </c:pt>
                <c:pt idx="19">
                  <c:v>1.4</c:v>
                </c:pt>
                <c:pt idx="20">
                  <c:v>1.5</c:v>
                </c:pt>
                <c:pt idx="21">
                  <c:v>1.6</c:v>
                </c:pt>
                <c:pt idx="22">
                  <c:v>1.7</c:v>
                </c:pt>
                <c:pt idx="23">
                  <c:v>1.8</c:v>
                </c:pt>
                <c:pt idx="24">
                  <c:v>1.9000000000000019</c:v>
                </c:pt>
                <c:pt idx="25">
                  <c:v>2</c:v>
                </c:pt>
              </c:numCache>
            </c:numRef>
          </c:cat>
          <c:val>
            <c:numRef>
              <c:f>Sheet1!$G$1:$G$26</c:f>
              <c:numCache>
                <c:formatCode>General</c:formatCode>
                <c:ptCount val="26"/>
                <c:pt idx="0">
                  <c:v>0</c:v>
                </c:pt>
                <c:pt idx="1">
                  <c:v>2</c:v>
                </c:pt>
                <c:pt idx="2">
                  <c:v>2</c:v>
                </c:pt>
                <c:pt idx="3">
                  <c:v>3</c:v>
                </c:pt>
                <c:pt idx="4">
                  <c:v>3</c:v>
                </c:pt>
                <c:pt idx="5">
                  <c:v>7</c:v>
                </c:pt>
                <c:pt idx="6">
                  <c:v>5</c:v>
                </c:pt>
                <c:pt idx="7">
                  <c:v>6</c:v>
                </c:pt>
                <c:pt idx="8">
                  <c:v>10</c:v>
                </c:pt>
                <c:pt idx="9">
                  <c:v>6</c:v>
                </c:pt>
                <c:pt idx="10">
                  <c:v>15</c:v>
                </c:pt>
                <c:pt idx="11">
                  <c:v>12</c:v>
                </c:pt>
                <c:pt idx="12">
                  <c:v>13</c:v>
                </c:pt>
                <c:pt idx="13">
                  <c:v>10</c:v>
                </c:pt>
                <c:pt idx="14">
                  <c:v>12</c:v>
                </c:pt>
                <c:pt idx="15">
                  <c:v>7</c:v>
                </c:pt>
                <c:pt idx="16">
                  <c:v>8</c:v>
                </c:pt>
                <c:pt idx="17">
                  <c:v>7</c:v>
                </c:pt>
                <c:pt idx="18">
                  <c:v>4</c:v>
                </c:pt>
                <c:pt idx="19">
                  <c:v>0</c:v>
                </c:pt>
                <c:pt idx="20">
                  <c:v>3</c:v>
                </c:pt>
                <c:pt idx="21">
                  <c:v>2</c:v>
                </c:pt>
                <c:pt idx="22">
                  <c:v>4</c:v>
                </c:pt>
                <c:pt idx="23">
                  <c:v>0</c:v>
                </c:pt>
                <c:pt idx="24">
                  <c:v>0</c:v>
                </c:pt>
                <c:pt idx="25">
                  <c:v>0</c:v>
                </c:pt>
              </c:numCache>
            </c:numRef>
          </c:val>
        </c:ser>
        <c:dLbls>
          <c:showLegendKey val="0"/>
          <c:showVal val="0"/>
          <c:showCatName val="0"/>
          <c:showSerName val="0"/>
          <c:showPercent val="0"/>
          <c:showBubbleSize val="0"/>
        </c:dLbls>
        <c:gapWidth val="150"/>
        <c:axId val="100920320"/>
        <c:axId val="86571776"/>
      </c:barChart>
      <c:catAx>
        <c:axId val="100920320"/>
        <c:scaling>
          <c:orientation val="minMax"/>
        </c:scaling>
        <c:delete val="0"/>
        <c:axPos val="b"/>
        <c:title>
          <c:tx>
            <c:rich>
              <a:bodyPr/>
              <a:lstStyle/>
              <a:p>
                <a:pPr>
                  <a:defRPr sz="1600"/>
                </a:pPr>
                <a:r>
                  <a:rPr lang="en-US" sz="1600" dirty="0"/>
                  <a:t>Effect Size</a:t>
                </a:r>
              </a:p>
            </c:rich>
          </c:tx>
          <c:layout/>
          <c:overlay val="0"/>
        </c:title>
        <c:numFmt formatCode="General" sourceLinked="1"/>
        <c:majorTickMark val="out"/>
        <c:minorTickMark val="none"/>
        <c:tickLblPos val="nextTo"/>
        <c:txPr>
          <a:bodyPr/>
          <a:lstStyle/>
          <a:p>
            <a:pPr>
              <a:defRPr sz="1400"/>
            </a:pPr>
            <a:endParaRPr lang="en-US"/>
          </a:p>
        </c:txPr>
        <c:crossAx val="86571776"/>
        <c:crosses val="autoZero"/>
        <c:auto val="1"/>
        <c:lblAlgn val="ctr"/>
        <c:lblOffset val="100"/>
        <c:tickLblSkip val="2"/>
        <c:tickMarkSkip val="2"/>
        <c:noMultiLvlLbl val="0"/>
      </c:catAx>
      <c:valAx>
        <c:axId val="86571776"/>
        <c:scaling>
          <c:orientation val="minMax"/>
        </c:scaling>
        <c:delete val="0"/>
        <c:axPos val="l"/>
        <c:title>
          <c:tx>
            <c:rich>
              <a:bodyPr rot="-5400000" vert="horz"/>
              <a:lstStyle/>
              <a:p>
                <a:pPr>
                  <a:defRPr sz="1600"/>
                </a:pPr>
                <a:r>
                  <a:rPr lang="en-US" sz="1600" dirty="0"/>
                  <a:t>Count</a:t>
                </a:r>
              </a:p>
            </c:rich>
          </c:tx>
          <c:layout/>
          <c:overlay val="0"/>
        </c:title>
        <c:numFmt formatCode="General" sourceLinked="1"/>
        <c:majorTickMark val="out"/>
        <c:minorTickMark val="none"/>
        <c:tickLblPos val="nextTo"/>
        <c:crossAx val="10092032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0.65354</cdr:x>
      <cdr:y>0.31301</cdr:y>
    </cdr:from>
    <cdr:to>
      <cdr:x>0.97576</cdr:x>
      <cdr:y>0.48898</cdr:y>
    </cdr:to>
    <cdr:sp macro="" textlink="">
      <cdr:nvSpPr>
        <cdr:cNvPr id="2" name="TextBox 1"/>
        <cdr:cNvSpPr txBox="1"/>
      </cdr:nvSpPr>
      <cdr:spPr>
        <a:xfrm xmlns:a="http://schemas.openxmlformats.org/drawingml/2006/main">
          <a:off x="5477972" y="1837285"/>
          <a:ext cx="2700828" cy="10329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solidFill>
                <a:srgbClr val="FF0000"/>
              </a:solidFill>
            </a:rPr>
            <a:t>It’s a success --</a:t>
          </a:r>
          <a:br>
            <a:rPr lang="en-US" sz="2800" dirty="0" smtClean="0">
              <a:solidFill>
                <a:srgbClr val="FF0000"/>
              </a:solidFill>
            </a:rPr>
          </a:br>
          <a:r>
            <a:rPr lang="en-US" sz="2800" dirty="0" smtClean="0">
              <a:solidFill>
                <a:srgbClr val="FF0000"/>
              </a:solidFill>
            </a:rPr>
            <a:t>lets spread it!</a:t>
          </a:r>
          <a:endParaRPr lang="en-US" sz="2800"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8C41-90ED-428D-A639-2F77041007AD}" type="datetimeFigureOut">
              <a:rPr lang="en-US" smtClean="0"/>
              <a:pPr/>
              <a:t>8/20/2016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3B432-8F61-4B50-93A1-CC9852E25611}" type="slidenum">
              <a:rPr lang="en-US" smtClean="0"/>
              <a:pPr/>
              <a:t>‹#›</a:t>
            </a:fld>
            <a:endParaRPr lang="en-US"/>
          </a:p>
        </p:txBody>
      </p:sp>
    </p:spTree>
    <p:extLst>
      <p:ext uri="{BB962C8B-B14F-4D97-AF65-F5344CB8AC3E}">
        <p14:creationId xmlns:p14="http://schemas.microsoft.com/office/powerpoint/2010/main" val="31196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25">
              <a:defRPr/>
            </a:pPr>
            <a:r>
              <a:rPr lang="en-US" baseline="0" dirty="0" smtClean="0"/>
              <a:t>RR target first graders at risk for not learning to decode and acquire basic comprehension skills—texts have meaning, more than saying the words. </a:t>
            </a:r>
          </a:p>
          <a:p>
            <a:endParaRPr lang="en-US" dirty="0" smtClean="0"/>
          </a:p>
          <a:p>
            <a:pPr defTabSz="448625">
              <a:defRPr/>
            </a:pPr>
            <a:r>
              <a:rPr lang="en-US" dirty="0" smtClean="0"/>
              <a:t>40</a:t>
            </a:r>
            <a:r>
              <a:rPr lang="en-US" baseline="0" dirty="0" smtClean="0"/>
              <a:t> million dollar study –Does reading recovery work. First year results reported out Study is now in its third year.</a:t>
            </a:r>
          </a:p>
          <a:p>
            <a:endParaRPr lang="en-US" dirty="0"/>
          </a:p>
        </p:txBody>
      </p:sp>
      <p:sp>
        <p:nvSpPr>
          <p:cNvPr id="4" name="Slide Number Placeholder 3"/>
          <p:cNvSpPr>
            <a:spLocks noGrp="1"/>
          </p:cNvSpPr>
          <p:nvPr>
            <p:ph type="sldNum" sz="quarter" idx="10"/>
          </p:nvPr>
        </p:nvSpPr>
        <p:spPr/>
        <p:txBody>
          <a:bodyPr/>
          <a:lstStyle/>
          <a:p>
            <a:fld id="{ABF40AE4-21B6-F74F-BFEC-9F5F1B0BCD89}" type="slidenum">
              <a:rPr lang="en-US" smtClean="0"/>
              <a:t>2</a:t>
            </a:fld>
            <a:endParaRPr lang="en-US"/>
          </a:p>
        </p:txBody>
      </p:sp>
    </p:spTree>
    <p:extLst>
      <p:ext uri="{BB962C8B-B14F-4D97-AF65-F5344CB8AC3E}">
        <p14:creationId xmlns:p14="http://schemas.microsoft.com/office/powerpoint/2010/main" val="20191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where do these 2 ideas come from (next two slides)</a:t>
            </a:r>
            <a:endParaRPr lang="en-US" dirty="0"/>
          </a:p>
        </p:txBody>
      </p:sp>
      <p:sp>
        <p:nvSpPr>
          <p:cNvPr id="4" name="Slide Number Placeholder 3"/>
          <p:cNvSpPr>
            <a:spLocks noGrp="1"/>
          </p:cNvSpPr>
          <p:nvPr>
            <p:ph type="sldNum" sz="quarter" idx="10"/>
          </p:nvPr>
        </p:nvSpPr>
        <p:spPr/>
        <p:txBody>
          <a:bodyPr/>
          <a:lstStyle/>
          <a:p>
            <a:fld id="{6CE3445F-AB1D-144F-A955-1E7D382F24C7}" type="slidenum">
              <a:rPr lang="en-US" smtClean="0"/>
              <a:pPr/>
              <a:t>11</a:t>
            </a:fld>
            <a:endParaRPr lang="en-US" dirty="0"/>
          </a:p>
        </p:txBody>
      </p:sp>
    </p:spTree>
    <p:extLst>
      <p:ext uri="{BB962C8B-B14F-4D97-AF65-F5344CB8AC3E}">
        <p14:creationId xmlns:p14="http://schemas.microsoft.com/office/powerpoint/2010/main" val="110557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where do these 2 ideas come from (next two slides)</a:t>
            </a:r>
            <a:endParaRPr lang="en-US" dirty="0"/>
          </a:p>
        </p:txBody>
      </p:sp>
      <p:sp>
        <p:nvSpPr>
          <p:cNvPr id="4" name="Slide Number Placeholder 3"/>
          <p:cNvSpPr>
            <a:spLocks noGrp="1"/>
          </p:cNvSpPr>
          <p:nvPr>
            <p:ph type="sldNum" sz="quarter" idx="10"/>
          </p:nvPr>
        </p:nvSpPr>
        <p:spPr/>
        <p:txBody>
          <a:bodyPr/>
          <a:lstStyle/>
          <a:p>
            <a:fld id="{6CE3445F-AB1D-144F-A955-1E7D382F24C7}" type="slidenum">
              <a:rPr lang="en-US" smtClean="0"/>
              <a:pPr/>
              <a:t>12</a:t>
            </a:fld>
            <a:endParaRPr lang="en-US"/>
          </a:p>
        </p:txBody>
      </p:sp>
    </p:spTree>
    <p:extLst>
      <p:ext uri="{BB962C8B-B14F-4D97-AF65-F5344CB8AC3E}">
        <p14:creationId xmlns:p14="http://schemas.microsoft.com/office/powerpoint/2010/main" val="110557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Link to Brandon’s case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B3B432-8F61-4B50-93A1-CC9852E25611}"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25696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B3B432-8F61-4B50-93A1-CC9852E25611}"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256963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a:t>
            </a:r>
            <a:r>
              <a:rPr lang="en-US" baseline="0" dirty="0" smtClean="0"/>
              <a:t> of a driver diagram</a:t>
            </a:r>
            <a:endParaRPr lang="en-US" dirty="0"/>
          </a:p>
        </p:txBody>
      </p:sp>
      <p:sp>
        <p:nvSpPr>
          <p:cNvPr id="4" name="Slide Number Placeholder 3"/>
          <p:cNvSpPr>
            <a:spLocks noGrp="1"/>
          </p:cNvSpPr>
          <p:nvPr>
            <p:ph type="sldNum" sz="quarter" idx="10"/>
          </p:nvPr>
        </p:nvSpPr>
        <p:spPr/>
        <p:txBody>
          <a:bodyPr/>
          <a:lstStyle/>
          <a:p>
            <a:fld id="{7068B1A5-9965-664A-819F-081A51C73FB2}"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46817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Link to Brandon’s case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B3B432-8F61-4B50-93A1-CC9852E25611}"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25696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SANDRA PRESENTS (MOVE THIS TO THE END)</a:t>
            </a:r>
          </a:p>
          <a:p>
            <a:pPr marL="0" indent="0">
              <a:buFont typeface="Arial"/>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aseline="0" dirty="0" smtClean="0"/>
              <a:t>A change package is an evidence-based set of changes that are critical to the improvement of an identified process. </a:t>
            </a:r>
            <a:r>
              <a:rPr lang="en-US" altLang="en-US" b="0" baseline="0" dirty="0" smtClean="0"/>
              <a:t>While there is strong belief that these changes will lead to the improvements you want to see, there is also recognition that these changes need to be carried out in </a:t>
            </a:r>
            <a:r>
              <a:rPr lang="en-US" baseline="0" dirty="0" smtClean="0"/>
              <a:t>very complex environments and that some degree of local testing and adaption will likely be necessary.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aseline="0" dirty="0" smtClean="0"/>
          </a:p>
          <a:p>
            <a:pPr marL="0" indent="0">
              <a:buFont typeface="Arial"/>
              <a:buNone/>
            </a:pPr>
            <a:r>
              <a:rPr lang="en-US" baseline="0" dirty="0" smtClean="0"/>
              <a:t>We built this evidence through testing in the schools, which we will discuss in more detail later on.  </a:t>
            </a:r>
          </a:p>
          <a:p>
            <a:pPr marL="0" indent="0">
              <a:buFont typeface="Arial"/>
              <a:buNone/>
            </a:pP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2B3B432-8F61-4B50-93A1-CC9852E25611}"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74200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Link to Brandon’s case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B3B432-8F61-4B50-93A1-CC9852E25611}"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25696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Link to Brandon’s case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B3B432-8F61-4B50-93A1-CC9852E25611}"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256963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we use to embrace implementing fast we now shift to learning fast to implement well </a:t>
            </a:r>
          </a:p>
          <a:p>
            <a:r>
              <a:rPr lang="en-US" dirty="0"/>
              <a:t>Where we have prize average differences between group—the standard effect sizes estimated in field trials, we now recognize the significance of analyzing </a:t>
            </a:r>
            <a:r>
              <a:rPr lang="en-US" dirty="0" err="1"/>
              <a:t>var</a:t>
            </a:r>
            <a:r>
              <a:rPr lang="en-US" dirty="0"/>
              <a:t> in </a:t>
            </a:r>
            <a:r>
              <a:rPr lang="en-US" dirty="0" err="1"/>
              <a:t>perf</a:t>
            </a:r>
            <a:r>
              <a:rPr lang="en-US" dirty="0"/>
              <a:t> and its sources.</a:t>
            </a:r>
          </a:p>
          <a:p>
            <a:r>
              <a:rPr lang="en-US" dirty="0"/>
              <a:t>Where the question use to be “what works”, meaning that we have evidence that it did work somewhere, we now focus on how to achieve quality reliably under diverse conditions. </a:t>
            </a:r>
          </a:p>
          <a:p>
            <a:r>
              <a:rPr lang="en-US" dirty="0"/>
              <a:t> Where in confronting the complexity of schooling we have had the endless debate, we now see a third way. </a:t>
            </a:r>
          </a:p>
          <a:p>
            <a:r>
              <a:rPr lang="en-US" dirty="0"/>
              <a:t>Where historically we expected everyone to solve these problems on their own and came to embrace autonomy in practice as the highest norm, now we understand that…</a:t>
            </a:r>
          </a:p>
          <a:p>
            <a:r>
              <a:rPr lang="en-US" dirty="0"/>
              <a:t>Where the research-practice divide has been legendary—some are knowers, most are doers, now all are improvers</a:t>
            </a:r>
          </a:p>
          <a:p>
            <a:r>
              <a:rPr lang="en-US" dirty="0"/>
              <a:t>Finally, the end product of this activity is properly called </a:t>
            </a:r>
            <a:r>
              <a:rPr lang="en-US" i="1" dirty="0"/>
              <a:t>practice-based evidence.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CE3445F-AB1D-144F-A955-1E7D382F24C7}" type="slidenum">
              <a:rPr lang="en-US" smtClean="0"/>
              <a:t>23</a:t>
            </a:fld>
            <a:endParaRPr lang="en-US"/>
          </a:p>
        </p:txBody>
      </p:sp>
    </p:spTree>
    <p:extLst>
      <p:ext uri="{BB962C8B-B14F-4D97-AF65-F5344CB8AC3E}">
        <p14:creationId xmlns:p14="http://schemas.microsoft.com/office/powerpoint/2010/main" val="4351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25">
              <a:defRPr/>
            </a:pPr>
            <a:r>
              <a:rPr lang="en-US" baseline="0" dirty="0" smtClean="0"/>
              <a:t>RR target first graders at risk for not learning to decode and acquire basic comprehension skills—texts have meaning, more than saying the words. </a:t>
            </a:r>
          </a:p>
          <a:p>
            <a:endParaRPr lang="en-US" dirty="0" smtClean="0"/>
          </a:p>
          <a:p>
            <a:pPr defTabSz="448625">
              <a:defRPr/>
            </a:pPr>
            <a:r>
              <a:rPr lang="en-US" dirty="0" smtClean="0"/>
              <a:t>40</a:t>
            </a:r>
            <a:r>
              <a:rPr lang="en-US" baseline="0" dirty="0" smtClean="0"/>
              <a:t> million dollar study –Does reading recovery work. First year results reported out Study is now in its third year.</a:t>
            </a:r>
          </a:p>
          <a:p>
            <a:endParaRPr lang="en-US" dirty="0"/>
          </a:p>
        </p:txBody>
      </p:sp>
      <p:sp>
        <p:nvSpPr>
          <p:cNvPr id="4" name="Slide Number Placeholder 3"/>
          <p:cNvSpPr>
            <a:spLocks noGrp="1"/>
          </p:cNvSpPr>
          <p:nvPr>
            <p:ph type="sldNum" sz="quarter" idx="10"/>
          </p:nvPr>
        </p:nvSpPr>
        <p:spPr/>
        <p:txBody>
          <a:bodyPr/>
          <a:lstStyle/>
          <a:p>
            <a:fld id="{ABF40AE4-21B6-F74F-BFEC-9F5F1B0BCD89}" type="slidenum">
              <a:rPr lang="en-US" smtClean="0"/>
              <a:t>3</a:t>
            </a:fld>
            <a:endParaRPr lang="en-US"/>
          </a:p>
        </p:txBody>
      </p:sp>
    </p:spTree>
    <p:extLst>
      <p:ext uri="{BB962C8B-B14F-4D97-AF65-F5344CB8AC3E}">
        <p14:creationId xmlns:p14="http://schemas.microsoft.com/office/powerpoint/2010/main" val="20191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Agai</a:t>
            </a:r>
            <a:endParaRPr lang="en-US" dirty="0"/>
          </a:p>
        </p:txBody>
      </p:sp>
      <p:sp>
        <p:nvSpPr>
          <p:cNvPr id="4" name="Slide Number Placeholder 3"/>
          <p:cNvSpPr>
            <a:spLocks noGrp="1"/>
          </p:cNvSpPr>
          <p:nvPr>
            <p:ph type="sldNum" sz="quarter" idx="10"/>
          </p:nvPr>
        </p:nvSpPr>
        <p:spPr/>
        <p:txBody>
          <a:bodyPr/>
          <a:lstStyle/>
          <a:p>
            <a:fld id="{6CE3445F-AB1D-144F-A955-1E7D382F24C7}" type="slidenum">
              <a:rPr lang="en-US" smtClean="0"/>
              <a:pPr/>
              <a:t>24</a:t>
            </a:fld>
            <a:endParaRPr lang="en-US"/>
          </a:p>
        </p:txBody>
      </p:sp>
    </p:spTree>
    <p:extLst>
      <p:ext uri="{BB962C8B-B14F-4D97-AF65-F5344CB8AC3E}">
        <p14:creationId xmlns:p14="http://schemas.microsoft.com/office/powerpoint/2010/main" val="293171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B3B432-8F61-4B50-93A1-CC9852E25611}"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a:t>ALICIA: (10 MINUTES MAX TO DISCUSS MATRIX AND BTEN PDSA TABLE)</a:t>
            </a:r>
          </a:p>
          <a:p>
            <a:r>
              <a:rPr lang="en-US" sz="1600" dirty="0"/>
              <a:t>So how do you make decisions about when to move from small tests of change to implementation?  You need to take two things into consideration: </a:t>
            </a:r>
          </a:p>
          <a:p>
            <a:r>
              <a:rPr lang="en-US" sz="1600" dirty="0"/>
              <a:t>1) degree of CONFIDENCE in your change idea—is this change going to produce the results that I expect?   </a:t>
            </a:r>
          </a:p>
          <a:p>
            <a:r>
              <a:rPr lang="en-US" sz="1600" dirty="0"/>
              <a:t>2) READINESS of people to enact the change.  </a:t>
            </a:r>
          </a:p>
          <a:p>
            <a:r>
              <a:rPr lang="en-US" sz="1600" dirty="0"/>
              <a:t>All too often in education, we go straight to implementation without really knowing if the policy or reform we’re implementing is going to achieve our intended outcomes.  Or there’s heavy resistance among teachers, but political pressure forces implementation.  If you implement and fail, the costs (financial, political, etc.) are huge.  However, if you start small, one teacher in one school and a change idea doesn’t work, the costs are negligible, but you’ve learned something about your system.   </a:t>
            </a:r>
          </a:p>
        </p:txBody>
      </p:sp>
      <p:sp>
        <p:nvSpPr>
          <p:cNvPr id="4" name="Slide Number Placeholder 3"/>
          <p:cNvSpPr>
            <a:spLocks noGrp="1"/>
          </p:cNvSpPr>
          <p:nvPr>
            <p:ph type="sldNum" sz="quarter" idx="10"/>
          </p:nvPr>
        </p:nvSpPr>
        <p:spPr/>
        <p:txBody>
          <a:bodyPr/>
          <a:lstStyle/>
          <a:p>
            <a:fld id="{A2B3B432-8F61-4B50-93A1-CC9852E25611}"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Multilevel Model for Learning for Improvement (</a:t>
            </a:r>
            <a:r>
              <a:rPr lang="en-US" dirty="0" err="1" smtClean="0"/>
              <a:t>Englebart</a:t>
            </a:r>
            <a:r>
              <a:rPr lang="en-US" dirty="0" smtClean="0"/>
              <a:t>)</a:t>
            </a:r>
          </a:p>
          <a:p>
            <a:r>
              <a:rPr lang="en-US" dirty="0" smtClean="0"/>
              <a:t>A-level work is the front-line teaching and learning work of classrooms </a:t>
            </a:r>
          </a:p>
          <a:p>
            <a:r>
              <a:rPr lang="en-US" dirty="0" smtClean="0"/>
              <a:t>B-level activity describes within-organization efforts that are designed to improve the on-the-ground work. </a:t>
            </a:r>
          </a:p>
          <a:p>
            <a:pPr lvl="1"/>
            <a:r>
              <a:rPr lang="en-US" dirty="0" smtClean="0"/>
              <a:t>E.g. the work of institutional research units in community college  </a:t>
            </a:r>
          </a:p>
          <a:p>
            <a:r>
              <a:rPr lang="en-US" dirty="0" smtClean="0"/>
              <a:t>C-level activity is inter-institutional engage in concurrent development</a:t>
            </a:r>
          </a:p>
          <a:p>
            <a:pPr lvl="1"/>
            <a:r>
              <a:rPr lang="en-US" dirty="0" smtClean="0"/>
              <a:t>affords mechanisms for testing the validity of local knowledge and  adjusting local understanding of the true nature of a problem </a:t>
            </a:r>
          </a:p>
        </p:txBody>
      </p:sp>
      <p:sp>
        <p:nvSpPr>
          <p:cNvPr id="4" name="Slide Number Placeholder 3"/>
          <p:cNvSpPr>
            <a:spLocks noGrp="1"/>
          </p:cNvSpPr>
          <p:nvPr>
            <p:ph type="sldNum" sz="quarter" idx="10"/>
          </p:nvPr>
        </p:nvSpPr>
        <p:spPr/>
        <p:txBody>
          <a:bodyPr/>
          <a:lstStyle/>
          <a:p>
            <a:fld id="{263F2643-3C88-4347-91BF-80F4B149D17A}" type="slidenum">
              <a:rPr lang="en-US" smtClean="0">
                <a:solidFill>
                  <a:prstClr val="black"/>
                </a:solidFill>
                <a:latin typeface="Calibri"/>
              </a:rPr>
              <a:pPr/>
              <a:t>27</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SANDRA PRESENTS</a:t>
            </a:r>
          </a:p>
          <a:p>
            <a:endParaRPr lang="en-US" dirty="0" smtClean="0"/>
          </a:p>
          <a:p>
            <a:r>
              <a:rPr lang="en-US" dirty="0" smtClean="0"/>
              <a:t>To</a:t>
            </a:r>
            <a:r>
              <a:rPr lang="en-US" baseline="0" dirty="0" smtClean="0"/>
              <a:t> map our system, we used a tool that we call a Program Improvement Map.  It maps out the system from the district to the school to the individual level, articulating processes in each level.  Looking at this we honed in our work on the evaluation and feedback processes box.</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2B3B432-8F61-4B50-93A1-CC9852E25611}" type="slidenum">
              <a:rPr lang="en-US" smtClean="0"/>
              <a:pPr/>
              <a:t>28</a:t>
            </a:fld>
            <a:endParaRPr lang="en-US"/>
          </a:p>
        </p:txBody>
      </p:sp>
    </p:spTree>
    <p:extLst>
      <p:ext uri="{BB962C8B-B14F-4D97-AF65-F5344CB8AC3E}">
        <p14:creationId xmlns:p14="http://schemas.microsoft.com/office/powerpoint/2010/main" val="529227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frameworks, common systems of measurement, agreed</a:t>
            </a:r>
            <a:r>
              <a:rPr lang="en-US" baseline="0" dirty="0" smtClean="0"/>
              <a:t> upon modes for inquiry—experimenting logic PDSA, and social mechanism for accumulating these inquiries and adjudicating claims as what constitutes our best current knowledge (of course always provisional.  </a:t>
            </a:r>
          </a:p>
          <a:p>
            <a:endParaRPr lang="en-US" baseline="0" dirty="0" smtClean="0"/>
          </a:p>
          <a:p>
            <a:r>
              <a:rPr lang="en-US" baseline="0" dirty="0" smtClean="0"/>
              <a:t>It is properly called a science of practice improvement.</a:t>
            </a:r>
            <a:endParaRPr lang="en-US" dirty="0"/>
          </a:p>
        </p:txBody>
      </p:sp>
      <p:sp>
        <p:nvSpPr>
          <p:cNvPr id="4" name="Slide Number Placeholder 3"/>
          <p:cNvSpPr>
            <a:spLocks noGrp="1"/>
          </p:cNvSpPr>
          <p:nvPr>
            <p:ph type="sldNum" sz="quarter" idx="10"/>
          </p:nvPr>
        </p:nvSpPr>
        <p:spPr/>
        <p:txBody>
          <a:bodyPr/>
          <a:lstStyle/>
          <a:p>
            <a:fld id="{6CE3445F-AB1D-144F-A955-1E7D382F24C7}" type="slidenum">
              <a:rPr lang="en-US" smtClean="0"/>
              <a:pPr/>
              <a:t>29</a:t>
            </a:fld>
            <a:endParaRPr lang="en-US"/>
          </a:p>
        </p:txBody>
      </p:sp>
    </p:spTree>
    <p:extLst>
      <p:ext uri="{BB962C8B-B14F-4D97-AF65-F5344CB8AC3E}">
        <p14:creationId xmlns:p14="http://schemas.microsoft.com/office/powerpoint/2010/main" val="268372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a:t>
            </a:r>
            <a:r>
              <a:rPr lang="en-US" baseline="0" dirty="0" smtClean="0"/>
              <a:t> million dollar study –Does reading recovery work. First year results reported out last week. Study is now in its third year.</a:t>
            </a:r>
          </a:p>
          <a:p>
            <a:endParaRPr lang="en-US" baseline="0" dirty="0" smtClean="0"/>
          </a:p>
          <a:p>
            <a:r>
              <a:rPr lang="en-US" baseline="0" dirty="0" smtClean="0"/>
              <a:t>RR is a potential piece of the solution—a component part. Target first graders at risk for not learning to decode and acquire basic comprehension skills—texts have meaning, more than saying the words. </a:t>
            </a:r>
          </a:p>
          <a:p>
            <a:r>
              <a:rPr lang="en-US" baseline="0" dirty="0" smtClean="0"/>
              <a:t>----- Meeting Notes (5/9/13 08:03) -----</a:t>
            </a:r>
          </a:p>
          <a:p>
            <a:r>
              <a:rPr lang="en-US" baseline="0" dirty="0" smtClean="0"/>
              <a:t>This is a large effect by education standards, but lets look a little deeper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F40AE4-21B6-F74F-BFEC-9F5F1B0BCD89}" type="slidenum">
              <a:rPr lang="en-US" smtClean="0"/>
              <a:pPr/>
              <a:t>4</a:t>
            </a:fld>
            <a:endParaRPr lang="en-US" dirty="0"/>
          </a:p>
        </p:txBody>
      </p:sp>
    </p:spTree>
    <p:extLst>
      <p:ext uri="{BB962C8B-B14F-4D97-AF65-F5344CB8AC3E}">
        <p14:creationId xmlns:p14="http://schemas.microsoft.com/office/powerpoint/2010/main" val="159632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(5/9/13 08:03) -----</a:t>
            </a:r>
          </a:p>
          <a:p>
            <a:r>
              <a:rPr lang="en-US" dirty="0"/>
              <a:t>Effects are actually quite variable among schools.</a:t>
            </a:r>
          </a:p>
          <a:p>
            <a:endParaRPr lang="en-US" dirty="0"/>
          </a:p>
          <a:p>
            <a:endParaRPr lang="en-US" dirty="0"/>
          </a:p>
        </p:txBody>
      </p:sp>
      <p:sp>
        <p:nvSpPr>
          <p:cNvPr id="4" name="Slide Number Placeholder 3"/>
          <p:cNvSpPr>
            <a:spLocks noGrp="1"/>
          </p:cNvSpPr>
          <p:nvPr>
            <p:ph type="sldNum" sz="quarter" idx="10"/>
          </p:nvPr>
        </p:nvSpPr>
        <p:spPr/>
        <p:txBody>
          <a:bodyPr/>
          <a:lstStyle/>
          <a:p>
            <a:fld id="{ABF40AE4-21B6-F74F-BFEC-9F5F1B0BCD89}" type="slidenum">
              <a:rPr lang="en-US" smtClean="0"/>
              <a:pPr/>
              <a:t>5</a:t>
            </a:fld>
            <a:endParaRPr lang="en-US" dirty="0"/>
          </a:p>
        </p:txBody>
      </p:sp>
    </p:spTree>
    <p:extLst>
      <p:ext uri="{BB962C8B-B14F-4D97-AF65-F5344CB8AC3E}">
        <p14:creationId xmlns:p14="http://schemas.microsoft.com/office/powerpoint/2010/main" val="391591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(5/9/13 08:03) -----</a:t>
            </a:r>
          </a:p>
          <a:p>
            <a:r>
              <a:rPr lang="en-US" dirty="0"/>
              <a:t>What works under what set of conditions--integrate well, not so well.</a:t>
            </a:r>
          </a:p>
          <a:p>
            <a:r>
              <a:rPr lang="en-US" dirty="0"/>
              <a:t>Then if we go down another layer works for many students but not all.. more variability in performance</a:t>
            </a:r>
            <a:r>
              <a:rPr lang="en-US" dirty="0" smtClean="0"/>
              <a:t>.</a:t>
            </a:r>
          </a:p>
          <a:p>
            <a:endParaRPr lang="en-US" dirty="0" smtClean="0"/>
          </a:p>
          <a:p>
            <a:r>
              <a:rPr lang="en-US" dirty="0" smtClean="0"/>
              <a:t>What are the plausible  sources of this variability:</a:t>
            </a:r>
          </a:p>
          <a:p>
            <a:endParaRPr lang="en-US" dirty="0" smtClean="0"/>
          </a:p>
          <a:p>
            <a:pPr marL="224325" indent="-224325">
              <a:buAutoNum type="arabicParenR"/>
            </a:pPr>
            <a:r>
              <a:rPr lang="en-US" dirty="0" smtClean="0"/>
              <a:t>Differences in sub-populations</a:t>
            </a:r>
            <a:r>
              <a:rPr lang="en-US" baseline="0" dirty="0" smtClean="0"/>
              <a:t> served, Is it working as well for ELLs?</a:t>
            </a:r>
          </a:p>
          <a:p>
            <a:pPr marL="224325" indent="-224325">
              <a:buAutoNum type="arabicParenR"/>
            </a:pPr>
            <a:r>
              <a:rPr lang="en-US" baseline="0" dirty="0" smtClean="0"/>
              <a:t>Differences associated with reading recovery teachers, even after intensive training how do we get quality more reliably classroom by classroom</a:t>
            </a:r>
          </a:p>
          <a:p>
            <a:pPr marL="224325" indent="-224325">
              <a:buAutoNum type="arabicParenR"/>
            </a:pPr>
            <a:r>
              <a:rPr lang="en-US" baseline="0" dirty="0" smtClean="0"/>
              <a:t>Differences in organizational context (school and district) </a:t>
            </a:r>
          </a:p>
          <a:p>
            <a:pPr marL="224325" indent="-224325">
              <a:buAutoNum type="arabicParenR"/>
            </a:pPr>
            <a:endParaRPr lang="en-US" baseline="0" dirty="0" smtClean="0"/>
          </a:p>
          <a:p>
            <a:r>
              <a:rPr lang="en-US" baseline="0" dirty="0" smtClean="0"/>
              <a:t>The intervention is a complex instructional system that must embedded, typically adapted in some ways, in to a complex organizational context.  It is inextable and therefore it becomes the core problem to solve. </a:t>
            </a:r>
          </a:p>
          <a:p>
            <a:endParaRPr lang="en-US" baseline="0" dirty="0" smtClean="0"/>
          </a:p>
          <a:p>
            <a:r>
              <a:rPr lang="en-US" baseline="0" dirty="0" smtClean="0"/>
              <a:t>We know it can produce positive outcomes, how do we get to achieve it reliability across these relevant factors—students, teachers and the organizations in which both work.</a:t>
            </a:r>
            <a:endParaRPr lang="en-US" dirty="0"/>
          </a:p>
        </p:txBody>
      </p:sp>
      <p:sp>
        <p:nvSpPr>
          <p:cNvPr id="4" name="Slide Number Placeholder 3"/>
          <p:cNvSpPr>
            <a:spLocks noGrp="1"/>
          </p:cNvSpPr>
          <p:nvPr>
            <p:ph type="sldNum" sz="quarter" idx="10"/>
          </p:nvPr>
        </p:nvSpPr>
        <p:spPr/>
        <p:txBody>
          <a:bodyPr/>
          <a:lstStyle/>
          <a:p>
            <a:fld id="{ABF40AE4-21B6-F74F-BFEC-9F5F1B0BCD89}" type="slidenum">
              <a:rPr lang="en-US" smtClean="0"/>
              <a:pPr/>
              <a:t>6</a:t>
            </a:fld>
            <a:endParaRPr lang="en-US" dirty="0"/>
          </a:p>
        </p:txBody>
      </p:sp>
    </p:spTree>
    <p:extLst>
      <p:ext uri="{BB962C8B-B14F-4D97-AF65-F5344CB8AC3E}">
        <p14:creationId xmlns:p14="http://schemas.microsoft.com/office/powerpoint/2010/main" val="187885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where do these 2 ideas come from (next two slides)</a:t>
            </a:r>
            <a:endParaRPr lang="en-US" dirty="0"/>
          </a:p>
        </p:txBody>
      </p:sp>
      <p:sp>
        <p:nvSpPr>
          <p:cNvPr id="4" name="Slide Number Placeholder 3"/>
          <p:cNvSpPr>
            <a:spLocks noGrp="1"/>
          </p:cNvSpPr>
          <p:nvPr>
            <p:ph type="sldNum" sz="quarter" idx="10"/>
          </p:nvPr>
        </p:nvSpPr>
        <p:spPr/>
        <p:txBody>
          <a:bodyPr/>
          <a:lstStyle/>
          <a:p>
            <a:fld id="{6CE3445F-AB1D-144F-A955-1E7D382F24C7}" type="slidenum">
              <a:rPr lang="en-US" smtClean="0"/>
              <a:pPr/>
              <a:t>7</a:t>
            </a:fld>
            <a:endParaRPr lang="en-US" dirty="0"/>
          </a:p>
        </p:txBody>
      </p:sp>
    </p:spTree>
    <p:extLst>
      <p:ext uri="{BB962C8B-B14F-4D97-AF65-F5344CB8AC3E}">
        <p14:creationId xmlns:p14="http://schemas.microsoft.com/office/powerpoint/2010/main" val="110557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where do these 2 ideas come from (next two slides)</a:t>
            </a:r>
            <a:endParaRPr lang="en-US" dirty="0"/>
          </a:p>
        </p:txBody>
      </p:sp>
      <p:sp>
        <p:nvSpPr>
          <p:cNvPr id="4" name="Slide Number Placeholder 3"/>
          <p:cNvSpPr>
            <a:spLocks noGrp="1"/>
          </p:cNvSpPr>
          <p:nvPr>
            <p:ph type="sldNum" sz="quarter" idx="10"/>
          </p:nvPr>
        </p:nvSpPr>
        <p:spPr/>
        <p:txBody>
          <a:bodyPr/>
          <a:lstStyle/>
          <a:p>
            <a:fld id="{6CE3445F-AB1D-144F-A955-1E7D382F24C7}" type="slidenum">
              <a:rPr lang="en-US" smtClean="0"/>
              <a:pPr/>
              <a:t>8</a:t>
            </a:fld>
            <a:endParaRPr lang="en-US" dirty="0"/>
          </a:p>
        </p:txBody>
      </p:sp>
    </p:spTree>
    <p:extLst>
      <p:ext uri="{BB962C8B-B14F-4D97-AF65-F5344CB8AC3E}">
        <p14:creationId xmlns:p14="http://schemas.microsoft.com/office/powerpoint/2010/main" val="110557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where do these 2 ideas come from (next two slides)</a:t>
            </a:r>
            <a:endParaRPr lang="en-US" dirty="0"/>
          </a:p>
        </p:txBody>
      </p:sp>
      <p:sp>
        <p:nvSpPr>
          <p:cNvPr id="4" name="Slide Number Placeholder 3"/>
          <p:cNvSpPr>
            <a:spLocks noGrp="1"/>
          </p:cNvSpPr>
          <p:nvPr>
            <p:ph type="sldNum" sz="quarter" idx="10"/>
          </p:nvPr>
        </p:nvSpPr>
        <p:spPr/>
        <p:txBody>
          <a:bodyPr/>
          <a:lstStyle/>
          <a:p>
            <a:fld id="{6CE3445F-AB1D-144F-A955-1E7D382F24C7}" type="slidenum">
              <a:rPr lang="en-US" smtClean="0"/>
              <a:pPr/>
              <a:t>9</a:t>
            </a:fld>
            <a:endParaRPr lang="en-US" dirty="0"/>
          </a:p>
        </p:txBody>
      </p:sp>
    </p:spTree>
    <p:extLst>
      <p:ext uri="{BB962C8B-B14F-4D97-AF65-F5344CB8AC3E}">
        <p14:creationId xmlns:p14="http://schemas.microsoft.com/office/powerpoint/2010/main" val="110557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Strengths</a:t>
            </a:r>
            <a:r>
              <a:rPr lang="en-US" baseline="0" dirty="0" smtClean="0"/>
              <a:t> of this strategy is that it has brought theoretical discipline and greatly analytic rigor to the work of improvement. Both of which in my view was needed.</a:t>
            </a:r>
          </a:p>
          <a:p>
            <a:endParaRPr lang="en-US" baseline="0" dirty="0" smtClean="0"/>
          </a:p>
          <a:p>
            <a:r>
              <a:rPr lang="en-US" baseline="0" dirty="0" smtClean="0"/>
              <a:t>The concern is around realistically how far can this actually take us.</a:t>
            </a:r>
          </a:p>
          <a:p>
            <a:endParaRPr lang="en-US" baseline="0" dirty="0" smtClean="0"/>
          </a:p>
          <a:p>
            <a:r>
              <a:rPr lang="en-US" dirty="0" smtClean="0"/>
              <a:t>10 years, a couple hundred studies –compare to medical practice 27,000 clinical trials, a million clinical papers in 2010 alone building for</a:t>
            </a:r>
            <a:r>
              <a:rPr lang="en-US" baseline="0" dirty="0" smtClean="0"/>
              <a:t> 4 decades contexts. </a:t>
            </a:r>
          </a:p>
        </p:txBody>
      </p:sp>
      <p:sp>
        <p:nvSpPr>
          <p:cNvPr id="4" name="Slide Number Placeholder 3"/>
          <p:cNvSpPr>
            <a:spLocks noGrp="1"/>
          </p:cNvSpPr>
          <p:nvPr>
            <p:ph type="sldNum" sz="quarter" idx="10"/>
          </p:nvPr>
        </p:nvSpPr>
        <p:spPr/>
        <p:txBody>
          <a:bodyPr/>
          <a:lstStyle/>
          <a:p>
            <a:fld id="{ABF40AE4-21B6-F74F-BFEC-9F5F1B0BCD89}" type="slidenum">
              <a:rPr lang="en-US" smtClean="0"/>
              <a:t>10</a:t>
            </a:fld>
            <a:endParaRPr lang="en-US"/>
          </a:p>
        </p:txBody>
      </p:sp>
    </p:spTree>
    <p:extLst>
      <p:ext uri="{BB962C8B-B14F-4D97-AF65-F5344CB8AC3E}">
        <p14:creationId xmlns:p14="http://schemas.microsoft.com/office/powerpoint/2010/main" val="1958947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1D4D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wish1.png"/>
          <p:cNvPicPr>
            <a:picLocks noChangeAspect="1"/>
          </p:cNvPicPr>
          <p:nvPr userDrawn="1"/>
        </p:nvPicPr>
        <p:blipFill>
          <a:blip r:embed="rId2" cstate="print">
            <a:alphaModFix amt="64000"/>
          </a:blip>
          <a:stretch>
            <a:fillRect/>
          </a:stretch>
        </p:blipFill>
        <p:spPr>
          <a:xfrm>
            <a:off x="0" y="782320"/>
            <a:ext cx="9144000" cy="6075680"/>
          </a:xfrm>
          <a:prstGeom prst="rect">
            <a:avLst/>
          </a:prstGeom>
        </p:spPr>
      </p:pic>
      <p:sp>
        <p:nvSpPr>
          <p:cNvPr id="2" name="Title 1"/>
          <p:cNvSpPr>
            <a:spLocks noGrp="1"/>
          </p:cNvSpPr>
          <p:nvPr>
            <p:ph type="ctrTitle"/>
          </p:nvPr>
        </p:nvSpPr>
        <p:spPr>
          <a:xfrm>
            <a:off x="685800" y="1825625"/>
            <a:ext cx="7772400" cy="2060575"/>
          </a:xfrm>
        </p:spPr>
        <p:txBody>
          <a:bodyPr>
            <a:normAutofit/>
          </a:bodyPr>
          <a:lstStyle>
            <a:lvl1pPr algn="ct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114800"/>
            <a:ext cx="7772400" cy="1219200"/>
          </a:xfrm>
        </p:spPr>
        <p:txBody>
          <a:bodyPr>
            <a:normAutofit/>
          </a:bodyPr>
          <a:lstStyle>
            <a:lvl1pPr marL="0" indent="0" algn="ctr">
              <a:buNone/>
              <a:defRPr sz="2400">
                <a:solidFill>
                  <a:srgbClr val="C0AF2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F-logo_white_final.png"/>
          <p:cNvPicPr>
            <a:picLocks noChangeAspect="1"/>
          </p:cNvPicPr>
          <p:nvPr userDrawn="1"/>
        </p:nvPicPr>
        <p:blipFill>
          <a:blip r:embed="rId3" cstate="print"/>
          <a:stretch>
            <a:fillRect/>
          </a:stretch>
        </p:blipFill>
        <p:spPr>
          <a:xfrm>
            <a:off x="381000" y="438838"/>
            <a:ext cx="3200400" cy="1085162"/>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Slide No Logo">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b" anchorCtr="0"/>
          <a:lstStyle>
            <a:lvl1pPr algn="r">
              <a:defRPr sz="800">
                <a:solidFill>
                  <a:schemeClr val="tx1">
                    <a:tint val="75000"/>
                  </a:schemeClr>
                </a:solidFill>
                <a:latin typeface="Arial" pitchFamily="34" charset="0"/>
                <a:cs typeface="Arial" pitchFamily="34" charset="0"/>
              </a:defRPr>
            </a:lvl1pPr>
          </a:lstStyle>
          <a:p>
            <a:fld id="{06735C5A-BAF9-405B-B02A-223EE3FD7BC9}" type="slidenum">
              <a:rPr lang="en-US" smtClean="0"/>
              <a:pPr/>
              <a:t>‹#›</a:t>
            </a:fld>
            <a:endParaRPr lang="en-US" dirty="0"/>
          </a:p>
        </p:txBody>
      </p:sp>
      <p:sp>
        <p:nvSpPr>
          <p:cNvPr id="4" name="Rectangle 3"/>
          <p:cNvSpPr/>
          <p:nvPr userDrawn="1"/>
        </p:nvSpPr>
        <p:spPr>
          <a:xfrm>
            <a:off x="0" y="0"/>
            <a:ext cx="9144000" cy="109728"/>
          </a:xfrm>
          <a:prstGeom prst="rect">
            <a:avLst/>
          </a:prstGeom>
          <a:solidFill>
            <a:srgbClr val="1D4D94"/>
          </a:solidFill>
          <a:ln>
            <a:noFill/>
          </a:ln>
          <a:effectLst>
            <a:outerShdw blurRad="76200" dist="38100" dir="54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gue">
    <p:spTree>
      <p:nvGrpSpPr>
        <p:cNvPr id="1" name=""/>
        <p:cNvGrpSpPr/>
        <p:nvPr/>
      </p:nvGrpSpPr>
      <p:grpSpPr>
        <a:xfrm>
          <a:off x="0" y="0"/>
          <a:ext cx="0" cy="0"/>
          <a:chOff x="0" y="0"/>
          <a:chExt cx="0" cy="0"/>
        </a:xfrm>
      </p:grpSpPr>
      <p:pic>
        <p:nvPicPr>
          <p:cNvPr id="6" name="Picture 5" descr="swish1.png"/>
          <p:cNvPicPr>
            <a:picLocks noChangeAspect="1"/>
          </p:cNvPicPr>
          <p:nvPr userDrawn="1"/>
        </p:nvPicPr>
        <p:blipFill>
          <a:blip r:embed="rId2" cstate="print">
            <a:alphaModFix amt="60000"/>
          </a:blip>
          <a:stretch>
            <a:fillRect/>
          </a:stretch>
        </p:blipFill>
        <p:spPr>
          <a:xfrm>
            <a:off x="0" y="782320"/>
            <a:ext cx="9143999" cy="6075680"/>
          </a:xfrm>
          <a:prstGeom prst="rect">
            <a:avLst/>
          </a:prstGeom>
          <a:effectLst/>
        </p:spPr>
      </p:pic>
      <p:sp>
        <p:nvSpPr>
          <p:cNvPr id="2" name="Title 1"/>
          <p:cNvSpPr>
            <a:spLocks noGrp="1"/>
          </p:cNvSpPr>
          <p:nvPr>
            <p:ph type="title" hasCustomPrompt="1"/>
          </p:nvPr>
        </p:nvSpPr>
        <p:spPr>
          <a:xfrm>
            <a:off x="457200" y="4876800"/>
            <a:ext cx="7467600" cy="1143000"/>
          </a:xfrm>
        </p:spPr>
        <p:txBody>
          <a:bodyPr/>
          <a:lstStyle>
            <a:lvl1pPr>
              <a:defRPr>
                <a:solidFill>
                  <a:schemeClr val="accent5">
                    <a:lumMod val="50000"/>
                  </a:schemeClr>
                </a:solidFill>
              </a:defRPr>
            </a:lvl1pPr>
          </a:lstStyle>
          <a:p>
            <a:r>
              <a:rPr lang="en-US" dirty="0" smtClean="0"/>
              <a:t>Click to edit Segue Title</a:t>
            </a:r>
            <a:endParaRPr lang="en-US" dirty="0"/>
          </a:p>
        </p:txBody>
      </p:sp>
      <p:sp>
        <p:nvSpPr>
          <p:cNvPr id="7" name="TextBox 6"/>
          <p:cNvSpPr txBox="1"/>
          <p:nvPr userDrawn="1"/>
        </p:nvSpPr>
        <p:spPr>
          <a:xfrm rot="16200000">
            <a:off x="6211434" y="1736047"/>
            <a:ext cx="4664803" cy="1200329"/>
          </a:xfrm>
          <a:prstGeom prst="rect">
            <a:avLst/>
          </a:prstGeom>
          <a:noFill/>
        </p:spPr>
        <p:txBody>
          <a:bodyPr wrap="none" rtlCol="0">
            <a:noAutofit/>
          </a:bodyPr>
          <a:lstStyle/>
          <a:p>
            <a:pPr algn="r"/>
            <a:r>
              <a:rPr lang="en-US" sz="7200" b="0" dirty="0" smtClean="0">
                <a:solidFill>
                  <a:srgbClr val="8C852B"/>
                </a:solidFill>
                <a:latin typeface="Arial" pitchFamily="34" charset="0"/>
                <a:cs typeface="Arial" pitchFamily="34" charset="0"/>
              </a:rPr>
              <a:t>INITIATOR</a:t>
            </a:r>
            <a:endParaRPr lang="en-US" sz="7200" b="0" dirty="0">
              <a:solidFill>
                <a:srgbClr val="8C852B"/>
              </a:solidFill>
              <a:latin typeface="Arial" pitchFamily="34" charset="0"/>
              <a:cs typeface="Arial" pitchFamily="34" charset="0"/>
            </a:endParaRP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gue">
    <p:spTree>
      <p:nvGrpSpPr>
        <p:cNvPr id="1" name=""/>
        <p:cNvGrpSpPr/>
        <p:nvPr/>
      </p:nvGrpSpPr>
      <p:grpSpPr>
        <a:xfrm>
          <a:off x="0" y="0"/>
          <a:ext cx="0" cy="0"/>
          <a:chOff x="0" y="0"/>
          <a:chExt cx="0" cy="0"/>
        </a:xfrm>
      </p:grpSpPr>
      <p:pic>
        <p:nvPicPr>
          <p:cNvPr id="10" name="Picture 9" descr="swish4-greenish_drk.png"/>
          <p:cNvPicPr>
            <a:picLocks noChangeAspect="1"/>
          </p:cNvPicPr>
          <p:nvPr userDrawn="1"/>
        </p:nvPicPr>
        <p:blipFill>
          <a:blip r:embed="rId2" cstate="print">
            <a:alphaModFix amt="13000"/>
          </a:blip>
          <a:srcRect t="3745" b="19290"/>
          <a:stretch>
            <a:fillRect/>
          </a:stretch>
        </p:blipFill>
        <p:spPr>
          <a:xfrm>
            <a:off x="0" y="-45661"/>
            <a:ext cx="9144000" cy="6891666"/>
          </a:xfrm>
          <a:prstGeom prst="rect">
            <a:avLst/>
          </a:prstGeom>
        </p:spPr>
      </p:pic>
      <p:sp>
        <p:nvSpPr>
          <p:cNvPr id="2" name="Title 1"/>
          <p:cNvSpPr>
            <a:spLocks noGrp="1"/>
          </p:cNvSpPr>
          <p:nvPr>
            <p:ph type="title" hasCustomPrompt="1"/>
          </p:nvPr>
        </p:nvSpPr>
        <p:spPr>
          <a:xfrm>
            <a:off x="457200" y="4876800"/>
            <a:ext cx="7467600" cy="1143000"/>
          </a:xfrm>
        </p:spPr>
        <p:txBody>
          <a:bodyPr/>
          <a:lstStyle>
            <a:lvl1pPr>
              <a:defRPr>
                <a:solidFill>
                  <a:schemeClr val="accent3">
                    <a:lumMod val="50000"/>
                  </a:schemeClr>
                </a:solidFill>
              </a:defRPr>
            </a:lvl1pPr>
          </a:lstStyle>
          <a:p>
            <a:r>
              <a:rPr lang="en-US" dirty="0" smtClean="0"/>
              <a:t>Click to edit Segue Title</a:t>
            </a:r>
            <a:endParaRPr lang="en-US" dirty="0"/>
          </a:p>
        </p:txBody>
      </p:sp>
      <p:sp>
        <p:nvSpPr>
          <p:cNvPr id="6" name="TextBox 5"/>
          <p:cNvSpPr txBox="1"/>
          <p:nvPr userDrawn="1"/>
        </p:nvSpPr>
        <p:spPr>
          <a:xfrm rot="16200000">
            <a:off x="5784043" y="2159630"/>
            <a:ext cx="5519588" cy="1200329"/>
          </a:xfrm>
          <a:prstGeom prst="rect">
            <a:avLst/>
          </a:prstGeom>
          <a:noFill/>
        </p:spPr>
        <p:txBody>
          <a:bodyPr wrap="none" rtlCol="0">
            <a:spAutoFit/>
          </a:bodyPr>
          <a:lstStyle/>
          <a:p>
            <a:pPr algn="r"/>
            <a:r>
              <a:rPr lang="en-US" sz="7200" b="0" dirty="0" smtClean="0">
                <a:solidFill>
                  <a:srgbClr val="38959D"/>
                </a:solidFill>
                <a:latin typeface="Arial" pitchFamily="34" charset="0"/>
                <a:cs typeface="Arial" pitchFamily="34" charset="0"/>
              </a:rPr>
              <a:t>INNOVATOR</a:t>
            </a:r>
            <a:endParaRPr lang="en-US" sz="7200" b="0" dirty="0">
              <a:solidFill>
                <a:srgbClr val="38959D"/>
              </a:solidFill>
              <a:latin typeface="Arial" pitchFamily="34" charset="0"/>
              <a:cs typeface="Arial" pitchFamily="34" charset="0"/>
            </a:endParaRP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Segue">
    <p:spTree>
      <p:nvGrpSpPr>
        <p:cNvPr id="1" name=""/>
        <p:cNvGrpSpPr/>
        <p:nvPr/>
      </p:nvGrpSpPr>
      <p:grpSpPr>
        <a:xfrm>
          <a:off x="0" y="0"/>
          <a:ext cx="0" cy="0"/>
          <a:chOff x="0" y="0"/>
          <a:chExt cx="0" cy="0"/>
        </a:xfrm>
      </p:grpSpPr>
      <p:pic>
        <p:nvPicPr>
          <p:cNvPr id="7" name="Picture 6" descr="swish1.png"/>
          <p:cNvPicPr>
            <a:picLocks noChangeAspect="1"/>
          </p:cNvPicPr>
          <p:nvPr userDrawn="1"/>
        </p:nvPicPr>
        <p:blipFill>
          <a:blip r:embed="rId2" cstate="print">
            <a:alphaModFix amt="49000"/>
          </a:blip>
          <a:stretch>
            <a:fillRect/>
          </a:stretch>
        </p:blipFill>
        <p:spPr>
          <a:xfrm>
            <a:off x="0" y="782320"/>
            <a:ext cx="9143999" cy="6075680"/>
          </a:xfrm>
          <a:prstGeom prst="rect">
            <a:avLst/>
          </a:prstGeom>
        </p:spPr>
      </p:pic>
      <p:sp>
        <p:nvSpPr>
          <p:cNvPr id="2" name="Title 1"/>
          <p:cNvSpPr>
            <a:spLocks noGrp="1"/>
          </p:cNvSpPr>
          <p:nvPr>
            <p:ph type="title" hasCustomPrompt="1"/>
          </p:nvPr>
        </p:nvSpPr>
        <p:spPr>
          <a:xfrm>
            <a:off x="457200" y="4876800"/>
            <a:ext cx="7467600" cy="1143000"/>
          </a:xfrm>
        </p:spPr>
        <p:txBody>
          <a:bodyPr/>
          <a:lstStyle>
            <a:lvl1pPr>
              <a:defRPr>
                <a:solidFill>
                  <a:schemeClr val="accent2">
                    <a:lumMod val="50000"/>
                  </a:schemeClr>
                </a:solidFill>
              </a:defRPr>
            </a:lvl1pPr>
          </a:lstStyle>
          <a:p>
            <a:r>
              <a:rPr lang="en-US" dirty="0" smtClean="0"/>
              <a:t>Click to edit Segue Title</a:t>
            </a:r>
            <a:endParaRPr lang="en-US" dirty="0"/>
          </a:p>
        </p:txBody>
      </p:sp>
      <p:sp>
        <p:nvSpPr>
          <p:cNvPr id="10" name="TextBox 9"/>
          <p:cNvSpPr txBox="1"/>
          <p:nvPr userDrawn="1"/>
        </p:nvSpPr>
        <p:spPr>
          <a:xfrm rot="16200000">
            <a:off x="5467640" y="2476031"/>
            <a:ext cx="6152390" cy="1200329"/>
          </a:xfrm>
          <a:prstGeom prst="rect">
            <a:avLst/>
          </a:prstGeom>
          <a:noFill/>
        </p:spPr>
        <p:txBody>
          <a:bodyPr wrap="none" rtlCol="0">
            <a:spAutoFit/>
          </a:bodyPr>
          <a:lstStyle/>
          <a:p>
            <a:pPr algn="r"/>
            <a:r>
              <a:rPr lang="en-US" sz="7200" b="0" dirty="0" smtClean="0">
                <a:solidFill>
                  <a:schemeClr val="accent4"/>
                </a:solidFill>
                <a:latin typeface="Arial" pitchFamily="34" charset="0"/>
                <a:cs typeface="Arial" pitchFamily="34" charset="0"/>
              </a:rPr>
              <a:t>INTEGRATOR</a:t>
            </a:r>
            <a:endParaRPr lang="en-US" sz="7200" b="0" dirty="0">
              <a:solidFill>
                <a:schemeClr val="accent4"/>
              </a:solidFill>
              <a:latin typeface="Arial" pitchFamily="34" charset="0"/>
              <a:cs typeface="Arial" pitchFamily="34" charset="0"/>
            </a:endParaRPr>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1D4D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wish1.png"/>
          <p:cNvPicPr>
            <a:picLocks noChangeAspect="1"/>
          </p:cNvPicPr>
          <p:nvPr userDrawn="1"/>
        </p:nvPicPr>
        <p:blipFill>
          <a:blip r:embed="rId2" cstate="print">
            <a:alphaModFix amt="64000"/>
          </a:blip>
          <a:stretch>
            <a:fillRect/>
          </a:stretch>
        </p:blipFill>
        <p:spPr>
          <a:xfrm>
            <a:off x="0" y="782320"/>
            <a:ext cx="9144000" cy="6075680"/>
          </a:xfrm>
          <a:prstGeom prst="rect">
            <a:avLst/>
          </a:prstGeom>
        </p:spPr>
      </p:pic>
      <p:pic>
        <p:nvPicPr>
          <p:cNvPr id="10" name="Picture 9" descr="CF-logo_white_final.png"/>
          <p:cNvPicPr>
            <a:picLocks noChangeAspect="1"/>
          </p:cNvPicPr>
          <p:nvPr userDrawn="1"/>
        </p:nvPicPr>
        <p:blipFill>
          <a:blip r:embed="rId3" cstate="print"/>
          <a:stretch>
            <a:fillRect/>
          </a:stretch>
        </p:blipFill>
        <p:spPr>
          <a:xfrm>
            <a:off x="1773542" y="2479199"/>
            <a:ext cx="5564070" cy="1886613"/>
          </a:xfrm>
          <a:prstGeom prst="rect">
            <a:avLst/>
          </a:prstGeom>
        </p:spPr>
      </p:pic>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89" indent="0" algn="ctr">
              <a:buNone/>
              <a:defRPr>
                <a:solidFill>
                  <a:schemeClr val="tx1">
                    <a:tint val="75000"/>
                  </a:schemeClr>
                </a:solidFill>
              </a:defRPr>
            </a:lvl2pPr>
            <a:lvl3pPr marL="914177" indent="0" algn="ctr">
              <a:buNone/>
              <a:defRPr>
                <a:solidFill>
                  <a:schemeClr val="tx1">
                    <a:tint val="75000"/>
                  </a:schemeClr>
                </a:solidFill>
              </a:defRPr>
            </a:lvl3pPr>
            <a:lvl4pPr marL="1371266" indent="0" algn="ctr">
              <a:buNone/>
              <a:defRPr>
                <a:solidFill>
                  <a:schemeClr val="tx1">
                    <a:tint val="75000"/>
                  </a:schemeClr>
                </a:solidFill>
              </a:defRPr>
            </a:lvl4pPr>
            <a:lvl5pPr marL="1828355" indent="0" algn="ctr">
              <a:buNone/>
              <a:defRPr>
                <a:solidFill>
                  <a:schemeClr val="tx1">
                    <a:tint val="75000"/>
                  </a:schemeClr>
                </a:solidFill>
              </a:defRPr>
            </a:lvl5pPr>
            <a:lvl6pPr marL="2285443" indent="0" algn="ctr">
              <a:buNone/>
              <a:defRPr>
                <a:solidFill>
                  <a:schemeClr val="tx1">
                    <a:tint val="75000"/>
                  </a:schemeClr>
                </a:solidFill>
              </a:defRPr>
            </a:lvl6pPr>
            <a:lvl7pPr marL="2742532" indent="0" algn="ctr">
              <a:buNone/>
              <a:defRPr>
                <a:solidFill>
                  <a:schemeClr val="tx1">
                    <a:tint val="75000"/>
                  </a:schemeClr>
                </a:solidFill>
              </a:defRPr>
            </a:lvl7pPr>
            <a:lvl8pPr marL="3199620" indent="0" algn="ctr">
              <a:buNone/>
              <a:defRPr>
                <a:solidFill>
                  <a:schemeClr val="tx1">
                    <a:tint val="75000"/>
                  </a:schemeClr>
                </a:solidFill>
              </a:defRPr>
            </a:lvl8pPr>
            <a:lvl9pPr marL="36567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8690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853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089" indent="0">
              <a:buNone/>
              <a:defRPr sz="1800">
                <a:solidFill>
                  <a:schemeClr val="tx1">
                    <a:tint val="75000"/>
                  </a:schemeClr>
                </a:solidFill>
              </a:defRPr>
            </a:lvl2pPr>
            <a:lvl3pPr marL="914177" indent="0">
              <a:buNone/>
              <a:defRPr sz="1600">
                <a:solidFill>
                  <a:schemeClr val="tx1">
                    <a:tint val="75000"/>
                  </a:schemeClr>
                </a:solidFill>
              </a:defRPr>
            </a:lvl3pPr>
            <a:lvl4pPr marL="1371266" indent="0">
              <a:buNone/>
              <a:defRPr sz="1400">
                <a:solidFill>
                  <a:schemeClr val="tx1">
                    <a:tint val="75000"/>
                  </a:schemeClr>
                </a:solidFill>
              </a:defRPr>
            </a:lvl4pPr>
            <a:lvl5pPr marL="1828355" indent="0">
              <a:buNone/>
              <a:defRPr sz="1400">
                <a:solidFill>
                  <a:schemeClr val="tx1">
                    <a:tint val="75000"/>
                  </a:schemeClr>
                </a:solidFill>
              </a:defRPr>
            </a:lvl5pPr>
            <a:lvl6pPr marL="2285443" indent="0">
              <a:buNone/>
              <a:defRPr sz="1400">
                <a:solidFill>
                  <a:schemeClr val="tx1">
                    <a:tint val="75000"/>
                  </a:schemeClr>
                </a:solidFill>
              </a:defRPr>
            </a:lvl6pPr>
            <a:lvl7pPr marL="2742532" indent="0">
              <a:buNone/>
              <a:defRPr sz="1400">
                <a:solidFill>
                  <a:schemeClr val="tx1">
                    <a:tint val="75000"/>
                  </a:schemeClr>
                </a:solidFill>
              </a:defRPr>
            </a:lvl7pPr>
            <a:lvl8pPr marL="3199620" indent="0">
              <a:buNone/>
              <a:defRPr sz="1400">
                <a:solidFill>
                  <a:schemeClr val="tx1">
                    <a:tint val="75000"/>
                  </a:schemeClr>
                </a:solidFill>
              </a:defRPr>
            </a:lvl8pPr>
            <a:lvl9pPr marL="365670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9566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0088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1"/>
          </a:xfrm>
        </p:spPr>
        <p:txBody>
          <a:bodyPr anchor="b"/>
          <a:lstStyle>
            <a:lvl1pPr marL="0" indent="0">
              <a:buNone/>
              <a:defRPr sz="2400" b="1"/>
            </a:lvl1pPr>
            <a:lvl2pPr marL="457089" indent="0">
              <a:buNone/>
              <a:defRPr sz="2000" b="1"/>
            </a:lvl2pPr>
            <a:lvl3pPr marL="914177" indent="0">
              <a:buNone/>
              <a:defRPr sz="1800" b="1"/>
            </a:lvl3pPr>
            <a:lvl4pPr marL="1371266" indent="0">
              <a:buNone/>
              <a:defRPr sz="1600" b="1"/>
            </a:lvl4pPr>
            <a:lvl5pPr marL="1828355" indent="0">
              <a:buNone/>
              <a:defRPr sz="1600" b="1"/>
            </a:lvl5pPr>
            <a:lvl6pPr marL="2285443" indent="0">
              <a:buNone/>
              <a:defRPr sz="1600" b="1"/>
            </a:lvl6pPr>
            <a:lvl7pPr marL="2742532" indent="0">
              <a:buNone/>
              <a:defRPr sz="1600" b="1"/>
            </a:lvl7pPr>
            <a:lvl8pPr marL="3199620" indent="0">
              <a:buNone/>
              <a:defRPr sz="1600" b="1"/>
            </a:lvl8pPr>
            <a:lvl9pPr marL="36567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1"/>
          </a:xfrm>
        </p:spPr>
        <p:txBody>
          <a:bodyPr anchor="b"/>
          <a:lstStyle>
            <a:lvl1pPr marL="0" indent="0">
              <a:buNone/>
              <a:defRPr sz="2400" b="1"/>
            </a:lvl1pPr>
            <a:lvl2pPr marL="457089" indent="0">
              <a:buNone/>
              <a:defRPr sz="2000" b="1"/>
            </a:lvl2pPr>
            <a:lvl3pPr marL="914177" indent="0">
              <a:buNone/>
              <a:defRPr sz="1800" b="1"/>
            </a:lvl3pPr>
            <a:lvl4pPr marL="1371266" indent="0">
              <a:buNone/>
              <a:defRPr sz="1600" b="1"/>
            </a:lvl4pPr>
            <a:lvl5pPr marL="1828355" indent="0">
              <a:buNone/>
              <a:defRPr sz="1600" b="1"/>
            </a:lvl5pPr>
            <a:lvl6pPr marL="2285443" indent="0">
              <a:buNone/>
              <a:defRPr sz="1600" b="1"/>
            </a:lvl6pPr>
            <a:lvl7pPr marL="2742532" indent="0">
              <a:buNone/>
              <a:defRPr sz="1600" b="1"/>
            </a:lvl7pPr>
            <a:lvl8pPr marL="3199620" indent="0">
              <a:buNone/>
              <a:defRPr sz="1600" b="1"/>
            </a:lvl8pPr>
            <a:lvl9pPr marL="36567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213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C838A2A7-CCD3-4669-A6FA-4FD001697EA2}" type="slidenum">
              <a:rPr lang="en-US" smtClean="0"/>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5958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3350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89" indent="0">
              <a:buNone/>
              <a:defRPr sz="1200"/>
            </a:lvl2pPr>
            <a:lvl3pPr marL="914177" indent="0">
              <a:buNone/>
              <a:defRPr sz="1000"/>
            </a:lvl3pPr>
            <a:lvl4pPr marL="1371266" indent="0">
              <a:buNone/>
              <a:defRPr sz="900"/>
            </a:lvl4pPr>
            <a:lvl5pPr marL="1828355" indent="0">
              <a:buNone/>
              <a:defRPr sz="900"/>
            </a:lvl5pPr>
            <a:lvl6pPr marL="2285443" indent="0">
              <a:buNone/>
              <a:defRPr sz="900"/>
            </a:lvl6pPr>
            <a:lvl7pPr marL="2742532" indent="0">
              <a:buNone/>
              <a:defRPr sz="900"/>
            </a:lvl7pPr>
            <a:lvl8pPr marL="3199620" indent="0">
              <a:buNone/>
              <a:defRPr sz="900"/>
            </a:lvl8pPr>
            <a:lvl9pPr marL="36567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4439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9" indent="0">
              <a:buNone/>
              <a:defRPr sz="2800"/>
            </a:lvl2pPr>
            <a:lvl3pPr marL="914177" indent="0">
              <a:buNone/>
              <a:defRPr sz="2400"/>
            </a:lvl3pPr>
            <a:lvl4pPr marL="1371266" indent="0">
              <a:buNone/>
              <a:defRPr sz="2000"/>
            </a:lvl4pPr>
            <a:lvl5pPr marL="1828355" indent="0">
              <a:buNone/>
              <a:defRPr sz="2000"/>
            </a:lvl5pPr>
            <a:lvl6pPr marL="2285443" indent="0">
              <a:buNone/>
              <a:defRPr sz="2000"/>
            </a:lvl6pPr>
            <a:lvl7pPr marL="2742532" indent="0">
              <a:buNone/>
              <a:defRPr sz="2000"/>
            </a:lvl7pPr>
            <a:lvl8pPr marL="3199620" indent="0">
              <a:buNone/>
              <a:defRPr sz="2000"/>
            </a:lvl8pPr>
            <a:lvl9pPr marL="3656708" indent="0">
              <a:buNone/>
              <a:defRPr sz="2000"/>
            </a:lvl9pPr>
          </a:lstStyle>
          <a:p>
            <a:endParaRPr lang="en-US"/>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7089" indent="0">
              <a:buNone/>
              <a:defRPr sz="1200"/>
            </a:lvl2pPr>
            <a:lvl3pPr marL="914177" indent="0">
              <a:buNone/>
              <a:defRPr sz="1000"/>
            </a:lvl3pPr>
            <a:lvl4pPr marL="1371266" indent="0">
              <a:buNone/>
              <a:defRPr sz="900"/>
            </a:lvl4pPr>
            <a:lvl5pPr marL="1828355" indent="0">
              <a:buNone/>
              <a:defRPr sz="900"/>
            </a:lvl5pPr>
            <a:lvl6pPr marL="2285443" indent="0">
              <a:buNone/>
              <a:defRPr sz="900"/>
            </a:lvl6pPr>
            <a:lvl7pPr marL="2742532" indent="0">
              <a:buNone/>
              <a:defRPr sz="900"/>
            </a:lvl7pPr>
            <a:lvl8pPr marL="3199620" indent="0">
              <a:buNone/>
              <a:defRPr sz="900"/>
            </a:lvl8pPr>
            <a:lvl9pPr marL="36567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8079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5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A3C40-047E-FA47-B558-262F4D7421A6}" type="datetimeFigureOut">
              <a:rPr lang="en-US" smtClean="0">
                <a:solidFill>
                  <a:prstClr val="black">
                    <a:tint val="75000"/>
                  </a:prstClr>
                </a:solidFill>
                <a:latin typeface="Calibri"/>
              </a:rPr>
              <a:pPr/>
              <a:t>8/20/2016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9F48841-712D-5749-922A-0B51FAA6AA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4064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Blank Slide No Logo">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b" anchorCtr="0"/>
          <a:lstStyle>
            <a:lvl1pPr algn="r">
              <a:defRPr sz="800">
                <a:solidFill>
                  <a:schemeClr val="tx1">
                    <a:tint val="75000"/>
                  </a:schemeClr>
                </a:solidFill>
                <a:latin typeface="Arial" pitchFamily="34" charset="0"/>
                <a:cs typeface="Arial" pitchFamily="34" charset="0"/>
              </a:defRPr>
            </a:lvl1pPr>
          </a:lstStyle>
          <a:p>
            <a:fld id="{06735C5A-BAF9-405B-B02A-223EE3FD7BC9}"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0"/>
            <a:ext cx="9144000" cy="109728"/>
          </a:xfrm>
          <a:prstGeom prst="rect">
            <a:avLst/>
          </a:prstGeom>
          <a:solidFill>
            <a:srgbClr val="1D4D94"/>
          </a:solidFill>
          <a:ln>
            <a:noFill/>
          </a:ln>
          <a:effectLst>
            <a:outerShdw blurRad="76200" dist="38100" dir="54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89"/>
            <a:endParaRPr lang="en-US">
              <a:solidFill>
                <a:prstClr val="white"/>
              </a:solidFill>
              <a:latin typeface="Calibri"/>
            </a:endParaRPr>
          </a:p>
        </p:txBody>
      </p:sp>
    </p:spTree>
    <p:extLst>
      <p:ext uri="{BB962C8B-B14F-4D97-AF65-F5344CB8AC3E}">
        <p14:creationId xmlns:p14="http://schemas.microsoft.com/office/powerpoint/2010/main" val="224446830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829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spTree>
    <p:extLst>
      <p:ext uri="{BB962C8B-B14F-4D97-AF65-F5344CB8AC3E}">
        <p14:creationId xmlns:p14="http://schemas.microsoft.com/office/powerpoint/2010/main" val="2026071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FFFFFF"/>
                </a:solidFill>
                <a:latin typeface="Arial"/>
              </a:rPr>
              <a:pPr defTabSz="457200"/>
              <a:t>8/20/2016</a:t>
            </a:fld>
            <a:endParaRPr lang="en-US">
              <a:solidFill>
                <a:srgbClr val="FFFFFF"/>
              </a:solidFill>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5801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No Logo">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rgbClr val="1D4D94"/>
          </a:solidFill>
          <a:ln>
            <a:noFill/>
          </a:ln>
          <a:effectLst>
            <a:outerShdw blurRad="5715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wish1-blue-blue.png"/>
          <p:cNvPicPr>
            <a:picLocks noChangeAspect="1"/>
          </p:cNvPicPr>
          <p:nvPr userDrawn="1"/>
        </p:nvPicPr>
        <p:blipFill>
          <a:blip r:embed="rId2" cstate="print">
            <a:alphaModFix amt="5000"/>
          </a:blip>
          <a:srcRect l="3334" t="25413" r="2222" b="40710"/>
          <a:stretch>
            <a:fillRect/>
          </a:stretch>
        </p:blipFill>
        <p:spPr>
          <a:xfrm rot="10800000">
            <a:off x="-32905" y="-29432"/>
            <a:ext cx="9189255" cy="1484473"/>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C838A2A7-CCD3-4669-A6FA-4FD001697EA2}" type="slidenum">
              <a:rPr lang="en-US" smtClean="0"/>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spTree>
    <p:extLst>
      <p:ext uri="{BB962C8B-B14F-4D97-AF65-F5344CB8AC3E}">
        <p14:creationId xmlns:p14="http://schemas.microsoft.com/office/powerpoint/2010/main" val="731346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8" name="Footer Placeholder 7"/>
          <p:cNvSpPr>
            <a:spLocks noGrp="1"/>
          </p:cNvSpPr>
          <p:nvPr>
            <p:ph type="ftr" sz="quarter" idx="11"/>
          </p:nvPr>
        </p:nvSpPr>
        <p:spPr/>
        <p:txBody>
          <a:bodyPr/>
          <a:lstStyle/>
          <a:p>
            <a:endParaRPr lang="en-US">
              <a:latin typeface="Arial"/>
            </a:endParaRPr>
          </a:p>
        </p:txBody>
      </p:sp>
      <p:sp>
        <p:nvSpPr>
          <p:cNvPr id="9" name="Slide Number Placeholder 8"/>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19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4" name="Footer Placeholder 3"/>
          <p:cNvSpPr>
            <a:spLocks noGrp="1"/>
          </p:cNvSpPr>
          <p:nvPr>
            <p:ph type="ftr" sz="quarter" idx="11"/>
          </p:nvPr>
        </p:nvSpPr>
        <p:spPr/>
        <p:txBody>
          <a:bodyPr/>
          <a:lstStyle/>
          <a:p>
            <a:endParaRPr lang="en-US">
              <a:latin typeface="Arial"/>
            </a:endParaRPr>
          </a:p>
        </p:txBody>
      </p:sp>
      <p:sp>
        <p:nvSpPr>
          <p:cNvPr id="5" name="Slide Number Placeholder 4"/>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spTree>
    <p:extLst>
      <p:ext uri="{BB962C8B-B14F-4D97-AF65-F5344CB8AC3E}">
        <p14:creationId xmlns:p14="http://schemas.microsoft.com/office/powerpoint/2010/main" val="3862346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3" name="Footer Placeholder 2"/>
          <p:cNvSpPr>
            <a:spLocks noGrp="1"/>
          </p:cNvSpPr>
          <p:nvPr>
            <p:ph type="ftr" sz="quarter" idx="11"/>
          </p:nvPr>
        </p:nvSpPr>
        <p:spPr/>
        <p:txBody>
          <a:bodyPr/>
          <a:lstStyle/>
          <a:p>
            <a:endParaRPr lang="en-US">
              <a:latin typeface="Arial"/>
            </a:endParaRPr>
          </a:p>
        </p:txBody>
      </p:sp>
      <p:sp>
        <p:nvSpPr>
          <p:cNvPr id="4" name="Slide Number Placeholder 3"/>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spTree>
    <p:extLst>
      <p:ext uri="{BB962C8B-B14F-4D97-AF65-F5344CB8AC3E}">
        <p14:creationId xmlns:p14="http://schemas.microsoft.com/office/powerpoint/2010/main" val="2568479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733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spTree>
    <p:extLst>
      <p:ext uri="{BB962C8B-B14F-4D97-AF65-F5344CB8AC3E}">
        <p14:creationId xmlns:p14="http://schemas.microsoft.com/office/powerpoint/2010/main" val="1051589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spTree>
    <p:extLst>
      <p:ext uri="{BB962C8B-B14F-4D97-AF65-F5344CB8AC3E}">
        <p14:creationId xmlns:p14="http://schemas.microsoft.com/office/powerpoint/2010/main" val="2286585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defTabSz="457200"/>
            <a:fld id="{FB0553F7-2B47-EB47-9552-A8E85AD54266}" type="datetimeFigureOut">
              <a:rPr lang="en-US" smtClean="0">
                <a:solidFill>
                  <a:srgbClr val="292934"/>
                </a:solidFill>
                <a:latin typeface="Arial"/>
              </a:rPr>
              <a:pPr defTabSz="457200"/>
              <a:t>8/20/2016</a:t>
            </a:fld>
            <a:endParaRPr lang="en-US">
              <a:solidFill>
                <a:srgbClr val="292934"/>
              </a:solidFill>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80E9611C-C07A-EA44-93B2-EC06744AD63A}" type="slidenum">
              <a:rPr lang="en-US" smtClean="0">
                <a:latin typeface="Arial"/>
              </a:rPr>
              <a:pPr/>
              <a:t>‹#›</a:t>
            </a:fld>
            <a:endParaRPr lang="en-US">
              <a:latin typeface="Arial"/>
            </a:endParaRPr>
          </a:p>
        </p:txBody>
      </p:sp>
    </p:spTree>
    <p:extLst>
      <p:ext uri="{BB962C8B-B14F-4D97-AF65-F5344CB8AC3E}">
        <p14:creationId xmlns:p14="http://schemas.microsoft.com/office/powerpoint/2010/main" val="1714144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1_Blank Slide No Logo">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l="579" t="436" r="441" b="77609"/>
          <a:stretch>
            <a:fillRect/>
          </a:stretch>
        </p:blipFill>
        <p:spPr bwMode="auto">
          <a:xfrm>
            <a:off x="0" y="1"/>
            <a:ext cx="9144000" cy="6857999"/>
          </a:xfrm>
          <a:prstGeom prst="rect">
            <a:avLst/>
          </a:prstGeom>
          <a:noFill/>
          <a:ln w="9525">
            <a:noFill/>
            <a:miter lim="800000"/>
            <a:headEnd/>
            <a:tailEnd/>
          </a:ln>
          <a:effectLst/>
        </p:spPr>
      </p:pic>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b" anchorCtr="0"/>
          <a:lstStyle>
            <a:lvl1pPr algn="r">
              <a:defRPr sz="800">
                <a:solidFill>
                  <a:schemeClr val="tx1">
                    <a:tint val="75000"/>
                  </a:schemeClr>
                </a:solidFill>
                <a:latin typeface="Arial" pitchFamily="34" charset="0"/>
                <a:cs typeface="Arial" pitchFamily="34" charset="0"/>
              </a:defRPr>
            </a:lvl1pPr>
          </a:lstStyle>
          <a:p>
            <a:fld id="{06735C5A-BAF9-405B-B02A-223EE3FD7BC9}" type="slidenum">
              <a:rPr lang="en-US" smtClean="0">
                <a:solidFill>
                  <a:srgbClr val="000000">
                    <a:tint val="75000"/>
                  </a:srgbClr>
                </a:solidFill>
              </a:rPr>
              <a:pPr/>
              <a:t>‹#›</a:t>
            </a:fld>
            <a:endParaRPr lang="en-US" dirty="0">
              <a:solidFill>
                <a:srgbClr val="000000">
                  <a:tint val="75000"/>
                </a:srgbClr>
              </a:solidFill>
            </a:endParaRPr>
          </a:p>
        </p:txBody>
      </p:sp>
      <p:sp>
        <p:nvSpPr>
          <p:cNvPr id="8" name="Rectangle 7"/>
          <p:cNvSpPr/>
          <p:nvPr/>
        </p:nvSpPr>
        <p:spPr>
          <a:xfrm>
            <a:off x="0" y="0"/>
            <a:ext cx="9144000" cy="6858000"/>
          </a:xfrm>
          <a:prstGeom prst="rect">
            <a:avLst/>
          </a:prstGeom>
          <a:gradFill flip="none" rotWithShape="1">
            <a:gsLst>
              <a:gs pos="0">
                <a:schemeClr val="bg1">
                  <a:alpha val="20000"/>
                </a:schemeClr>
              </a:gs>
              <a:gs pos="50000">
                <a:schemeClr val="bg1">
                  <a:alpha val="60000"/>
                </a:schemeClr>
              </a:gs>
              <a:gs pos="100000">
                <a:schemeClr val="bg1">
                  <a:shade val="100000"/>
                  <a:satMod val="115000"/>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5" name="Picture 3"/>
          <p:cNvPicPr>
            <a:picLocks noChangeAspect="1" noChangeArrowheads="1"/>
          </p:cNvPicPr>
          <p:nvPr userDrawn="1"/>
        </p:nvPicPr>
        <p:blipFill>
          <a:blip r:embed="rId2" cstate="print"/>
          <a:srcRect l="579" t="436" r="441" b="77609"/>
          <a:stretch>
            <a:fillRect/>
          </a:stretch>
        </p:blipFill>
        <p:spPr bwMode="auto">
          <a:xfrm>
            <a:off x="0" y="1"/>
            <a:ext cx="9144000" cy="6857999"/>
          </a:xfrm>
          <a:prstGeom prst="rect">
            <a:avLst/>
          </a:prstGeom>
          <a:noFill/>
          <a:ln w="9525">
            <a:noFill/>
            <a:miter lim="800000"/>
            <a:headEnd/>
            <a:tailEnd/>
          </a:ln>
          <a:effectLst/>
        </p:spPr>
      </p:pic>
      <p:sp>
        <p:nvSpPr>
          <p:cNvPr id="6" name="Rectangle 5"/>
          <p:cNvSpPr/>
          <p:nvPr userDrawn="1"/>
        </p:nvSpPr>
        <p:spPr>
          <a:xfrm>
            <a:off x="0" y="0"/>
            <a:ext cx="9144000" cy="6858000"/>
          </a:xfrm>
          <a:prstGeom prst="rect">
            <a:avLst/>
          </a:prstGeom>
          <a:gradFill flip="none" rotWithShape="1">
            <a:gsLst>
              <a:gs pos="0">
                <a:schemeClr val="bg1">
                  <a:alpha val="20000"/>
                </a:schemeClr>
              </a:gs>
              <a:gs pos="50000">
                <a:schemeClr val="bg1">
                  <a:alpha val="60000"/>
                </a:schemeClr>
              </a:gs>
              <a:gs pos="100000">
                <a:schemeClr val="bg1">
                  <a:shade val="100000"/>
                  <a:satMod val="115000"/>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74214155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19600"/>
          </a:xfrm>
        </p:spPr>
        <p:txBody>
          <a:bodyPr>
            <a:normAutofit/>
          </a:bodyPr>
          <a:lstStyle>
            <a:lvl1pPr>
              <a:buSzPct val="120000"/>
              <a:buFont typeface="Wingdings" pitchFamily="2" charset="2"/>
              <a:buChar char="§"/>
              <a:defRPr sz="2000"/>
            </a:lvl1pPr>
            <a:lvl2pPr>
              <a:defRPr sz="19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1"/>
            <a:ext cx="4038600" cy="4419600"/>
          </a:xfrm>
        </p:spPr>
        <p:txBody>
          <a:bodyPr>
            <a:normAutofit/>
          </a:bodyPr>
          <a:lstStyle>
            <a:lvl1pPr>
              <a:defRPr sz="2000"/>
            </a:lvl1pPr>
            <a:lvl2pPr>
              <a:defRPr sz="19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C838A2A7-CCD3-4669-A6FA-4FD001697EA2}"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87513"/>
            <a:ext cx="4040188" cy="639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27275"/>
            <a:ext cx="4040188" cy="36925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687513"/>
            <a:ext cx="4041775" cy="639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27275"/>
            <a:ext cx="4041775" cy="36925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C838A2A7-CCD3-4669-A6FA-4FD001697EA2}"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838A2A7-CCD3-4669-A6FA-4FD001697EA2}"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600201"/>
            <a:ext cx="5111750" cy="44196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600201"/>
            <a:ext cx="3008313" cy="441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838A2A7-CCD3-4669-A6FA-4FD001697EA2}"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838A2A7-CCD3-4669-A6FA-4FD001697EA2}"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Slide with Logo">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b" anchorCtr="0"/>
          <a:lstStyle>
            <a:lvl1pPr algn="r">
              <a:defRPr sz="800">
                <a:solidFill>
                  <a:schemeClr val="tx1">
                    <a:tint val="75000"/>
                  </a:schemeClr>
                </a:solidFill>
                <a:latin typeface="Arial" pitchFamily="34" charset="0"/>
                <a:cs typeface="Arial" pitchFamily="34" charset="0"/>
              </a:defRPr>
            </a:lvl1pPr>
          </a:lstStyle>
          <a:p>
            <a:fld id="{06735C5A-BAF9-405B-B02A-223EE3FD7BC9}" type="slidenum">
              <a:rPr lang="en-US" smtClean="0"/>
              <a:pPr/>
              <a:t>‹#›</a:t>
            </a:fld>
            <a:endParaRPr lang="en-US" dirty="0"/>
          </a:p>
        </p:txBody>
      </p:sp>
      <p:pic>
        <p:nvPicPr>
          <p:cNvPr id="9" name="Picture 8" descr="CF-logo_CMYK_final.png"/>
          <p:cNvPicPr>
            <a:picLocks noChangeAspect="1"/>
          </p:cNvPicPr>
          <p:nvPr userDrawn="1"/>
        </p:nvPicPr>
        <p:blipFill>
          <a:blip r:embed="rId2" cstate="print"/>
          <a:stretch>
            <a:fillRect/>
          </a:stretch>
        </p:blipFill>
        <p:spPr>
          <a:xfrm>
            <a:off x="430093" y="6096000"/>
            <a:ext cx="1770743" cy="600407"/>
          </a:xfrm>
          <a:prstGeom prst="rect">
            <a:avLst/>
          </a:prstGeom>
        </p:spPr>
      </p:pic>
      <p:sp>
        <p:nvSpPr>
          <p:cNvPr id="5" name="Rectangle 4"/>
          <p:cNvSpPr/>
          <p:nvPr userDrawn="1"/>
        </p:nvSpPr>
        <p:spPr>
          <a:xfrm>
            <a:off x="0" y="0"/>
            <a:ext cx="9144000" cy="109728"/>
          </a:xfrm>
          <a:prstGeom prst="rect">
            <a:avLst/>
          </a:prstGeom>
          <a:solidFill>
            <a:srgbClr val="1D4D94"/>
          </a:solidFill>
          <a:ln>
            <a:noFill/>
          </a:ln>
          <a:effectLst>
            <a:outerShdw blurRad="76200" dist="38100" dir="54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rgbClr val="1D4D94"/>
          </a:solidFill>
          <a:ln>
            <a:noFill/>
          </a:ln>
          <a:effectLst>
            <a:outerShdw blurRad="5715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wish1-blue-blue.png"/>
          <p:cNvPicPr>
            <a:picLocks noChangeAspect="1"/>
          </p:cNvPicPr>
          <p:nvPr userDrawn="1"/>
        </p:nvPicPr>
        <p:blipFill>
          <a:blip r:embed="rId16" cstate="print">
            <a:alphaModFix amt="5000"/>
          </a:blip>
          <a:srcRect l="3334" t="25413" r="2222" b="40710"/>
          <a:stretch>
            <a:fillRect/>
          </a:stretch>
        </p:blipFill>
        <p:spPr>
          <a:xfrm rot="10800000">
            <a:off x="-32905" y="-29432"/>
            <a:ext cx="9189255" cy="1484473"/>
          </a:xfrm>
          <a:prstGeom prst="rect">
            <a:avLst/>
          </a:prstGeom>
        </p:spPr>
      </p:pic>
      <p:sp>
        <p:nvSpPr>
          <p:cNvPr id="10" name="Rectangle 9"/>
          <p:cNvSpPr/>
          <p:nvPr userDrawn="1"/>
        </p:nvSpPr>
        <p:spPr>
          <a:xfrm>
            <a:off x="0" y="1524000"/>
            <a:ext cx="9144000" cy="5334000"/>
          </a:xfrm>
          <a:prstGeom prst="rect">
            <a:avLst/>
          </a:prstGeom>
          <a:gradFill flip="none" rotWithShape="1">
            <a:gsLst>
              <a:gs pos="0">
                <a:schemeClr val="bg1">
                  <a:alpha val="20000"/>
                </a:schemeClr>
              </a:gs>
              <a:gs pos="50000">
                <a:schemeClr val="bg1">
                  <a:alpha val="60000"/>
                </a:schemeClr>
              </a:gs>
              <a:gs pos="100000">
                <a:schemeClr val="bg1">
                  <a:shade val="100000"/>
                  <a:satMod val="115000"/>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399"/>
            <a:ext cx="8229600" cy="43434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b" anchorCtr="0"/>
          <a:lstStyle>
            <a:lvl1pPr algn="r">
              <a:defRPr sz="800">
                <a:solidFill>
                  <a:schemeClr val="bg1">
                    <a:lumMod val="50000"/>
                  </a:schemeClr>
                </a:solidFill>
                <a:latin typeface="Gill Sans MT" pitchFamily="34" charset="0"/>
                <a:cs typeface="Arial" pitchFamily="34" charset="0"/>
              </a:defRPr>
            </a:lvl1pPr>
          </a:lstStyle>
          <a:p>
            <a:fld id="{06735C5A-BAF9-405B-B02A-223EE3FD7BC9}" type="slidenum">
              <a:rPr lang="en-US" smtClean="0"/>
              <a:pPr/>
              <a:t>‹#›</a:t>
            </a:fld>
            <a:endParaRPr lang="en-US" dirty="0"/>
          </a:p>
        </p:txBody>
      </p:sp>
      <p:pic>
        <p:nvPicPr>
          <p:cNvPr id="12" name="Picture 11" descr="CF-logo_CMYK_final.png"/>
          <p:cNvPicPr>
            <a:picLocks noChangeAspect="1"/>
          </p:cNvPicPr>
          <p:nvPr userDrawn="1"/>
        </p:nvPicPr>
        <p:blipFill>
          <a:blip r:embed="rId17" cstate="print"/>
          <a:stretch>
            <a:fillRect/>
          </a:stretch>
        </p:blipFill>
        <p:spPr>
          <a:xfrm>
            <a:off x="430093" y="6096000"/>
            <a:ext cx="1770743" cy="6004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2" r:id="rId4"/>
    <p:sldLayoutId id="2147483653" r:id="rId5"/>
    <p:sldLayoutId id="2147483654" r:id="rId6"/>
    <p:sldLayoutId id="2147483656" r:id="rId7"/>
    <p:sldLayoutId id="2147483657" r:id="rId8"/>
    <p:sldLayoutId id="2147483665" r:id="rId9"/>
    <p:sldLayoutId id="2147483666" r:id="rId10"/>
    <p:sldLayoutId id="2147483661" r:id="rId11"/>
    <p:sldLayoutId id="2147483662" r:id="rId12"/>
    <p:sldLayoutId id="2147483663" r:id="rId13"/>
    <p:sldLayoutId id="2147483664" r:id="rId14"/>
  </p:sldLayoutIdLst>
  <p:transition spd="med">
    <p:fade/>
  </p:transition>
  <p:hf hdr="0" ftr="0" dt="0"/>
  <p:txStyles>
    <p:titleStyle>
      <a:lvl1pPr algn="ctr" defTabSz="914400" rtl="0" eaLnBrk="1" latinLnBrk="0" hangingPunct="1">
        <a:spcBef>
          <a:spcPct val="0"/>
        </a:spcBef>
        <a:buNone/>
        <a:defRPr sz="3600" kern="1200">
          <a:solidFill>
            <a:schemeClr val="bg1"/>
          </a:solidFill>
          <a:latin typeface="Gill Sans MT" pitchFamily="34" charset="0"/>
          <a:ea typeface="+mj-ea"/>
          <a:cs typeface="Arial" pitchFamily="34" charset="0"/>
        </a:defRPr>
      </a:lvl1pPr>
    </p:titleStyle>
    <p:bodyStyle>
      <a:lvl1pPr marL="256032" indent="-256032" algn="l" defTabSz="914400" rtl="0" eaLnBrk="1" latinLnBrk="0" hangingPunct="1">
        <a:lnSpc>
          <a:spcPct val="95000"/>
        </a:lnSpc>
        <a:spcBef>
          <a:spcPts val="1200"/>
        </a:spcBef>
        <a:buClr>
          <a:srgbClr val="1D4D94"/>
        </a:buClr>
        <a:buSzPct val="125000"/>
        <a:buFont typeface="Wingdings" charset="2"/>
        <a:buChar char="§"/>
        <a:defRPr sz="2200" kern="1200">
          <a:solidFill>
            <a:schemeClr val="tx1"/>
          </a:solidFill>
          <a:latin typeface="Gill Sans MT" pitchFamily="34" charset="0"/>
          <a:ea typeface="+mn-ea"/>
          <a:cs typeface="Arial" pitchFamily="34" charset="0"/>
        </a:defRPr>
      </a:lvl1pPr>
      <a:lvl2pPr marL="557784" indent="-256032" algn="l" defTabSz="914400" rtl="0" eaLnBrk="1" latinLnBrk="0" hangingPunct="1">
        <a:lnSpc>
          <a:spcPct val="95000"/>
        </a:lnSpc>
        <a:spcBef>
          <a:spcPts val="600"/>
        </a:spcBef>
        <a:buClr>
          <a:srgbClr val="1D4D94"/>
        </a:buClr>
        <a:buFont typeface="Arial" pitchFamily="34" charset="0"/>
        <a:buChar char="–"/>
        <a:defRPr sz="2100" kern="1200">
          <a:solidFill>
            <a:schemeClr val="tx1"/>
          </a:solidFill>
          <a:latin typeface="Gill Sans MT" pitchFamily="34" charset="0"/>
          <a:ea typeface="+mn-ea"/>
          <a:cs typeface="Arial" pitchFamily="34" charset="0"/>
        </a:defRPr>
      </a:lvl2pPr>
      <a:lvl3pPr marL="822960" indent="-182880" algn="l" defTabSz="914400" rtl="0" eaLnBrk="1" latinLnBrk="0" hangingPunct="1">
        <a:lnSpc>
          <a:spcPct val="95000"/>
        </a:lnSpc>
        <a:spcBef>
          <a:spcPts val="600"/>
        </a:spcBef>
        <a:buClr>
          <a:srgbClr val="1D4D94"/>
        </a:buClr>
        <a:buFont typeface="Arial" pitchFamily="34" charset="0"/>
        <a:buChar char="•"/>
        <a:defRPr sz="2100" kern="1200">
          <a:solidFill>
            <a:schemeClr val="tx1"/>
          </a:solidFill>
          <a:latin typeface="Gill Sans MT"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1"/>
          </a:xfrm>
          <a:prstGeom prst="rect">
            <a:avLst/>
          </a:prstGeom>
        </p:spPr>
        <p:txBody>
          <a:bodyPr vert="horz" lIns="91418" tIns="45709" rIns="91418"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18" tIns="45709" rIns="91418"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18" tIns="45709" rIns="91418" bIns="45709" rtlCol="0" anchor="ctr"/>
          <a:lstStyle>
            <a:lvl1pPr algn="l">
              <a:defRPr sz="1200">
                <a:solidFill>
                  <a:schemeClr val="tx1">
                    <a:tint val="75000"/>
                  </a:schemeClr>
                </a:solidFill>
              </a:defRPr>
            </a:lvl1pPr>
          </a:lstStyle>
          <a:p>
            <a:pPr defTabSz="457089"/>
            <a:fld id="{C91A3C40-047E-FA47-B558-262F4D7421A6}" type="datetimeFigureOut">
              <a:rPr lang="en-US" smtClean="0">
                <a:solidFill>
                  <a:prstClr val="black">
                    <a:tint val="75000"/>
                  </a:prstClr>
                </a:solidFill>
                <a:latin typeface="Calibri"/>
              </a:rPr>
              <a:pPr defTabSz="457089"/>
              <a:t>8/20/2016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18" tIns="45709" rIns="91418" bIns="45709" rtlCol="0" anchor="ctr"/>
          <a:lstStyle>
            <a:lvl1pPr algn="ctr">
              <a:defRPr sz="1200">
                <a:solidFill>
                  <a:schemeClr val="tx1">
                    <a:tint val="75000"/>
                  </a:schemeClr>
                </a:solidFill>
              </a:defRPr>
            </a:lvl1pPr>
          </a:lstStyle>
          <a:p>
            <a:pPr defTabSz="457089"/>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18" tIns="45709" rIns="91418" bIns="45709" rtlCol="0" anchor="ctr"/>
          <a:lstStyle>
            <a:lvl1pPr algn="r">
              <a:defRPr sz="1200">
                <a:solidFill>
                  <a:schemeClr val="tx1">
                    <a:tint val="75000"/>
                  </a:schemeClr>
                </a:solidFill>
              </a:defRPr>
            </a:lvl1pPr>
          </a:lstStyle>
          <a:p>
            <a:pPr defTabSz="457089"/>
            <a:fld id="{49F48841-712D-5749-922A-0B51FAA6AA15}" type="slidenum">
              <a:rPr lang="en-US" smtClean="0">
                <a:solidFill>
                  <a:prstClr val="black">
                    <a:tint val="75000"/>
                  </a:prstClr>
                </a:solidFill>
                <a:latin typeface="Calibri"/>
              </a:rPr>
              <a:pPr defTabSz="457089"/>
              <a:t>‹#›</a:t>
            </a:fld>
            <a:endParaRPr lang="en-US">
              <a:solidFill>
                <a:prstClr val="black">
                  <a:tint val="75000"/>
                </a:prstClr>
              </a:solidFill>
              <a:latin typeface="Calibri"/>
            </a:endParaRPr>
          </a:p>
        </p:txBody>
      </p:sp>
    </p:spTree>
    <p:extLst>
      <p:ext uri="{BB962C8B-B14F-4D97-AF65-F5344CB8AC3E}">
        <p14:creationId xmlns:p14="http://schemas.microsoft.com/office/powerpoint/2010/main" val="9985984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457089" rtl="0" eaLnBrk="1" latinLnBrk="0" hangingPunct="1">
        <a:spcBef>
          <a:spcPct val="0"/>
        </a:spcBef>
        <a:buNone/>
        <a:defRPr sz="4400" kern="1200">
          <a:solidFill>
            <a:schemeClr val="tx1"/>
          </a:solidFill>
          <a:latin typeface="+mj-lt"/>
          <a:ea typeface="+mj-ea"/>
          <a:cs typeface="+mj-cs"/>
        </a:defRPr>
      </a:lvl1pPr>
    </p:titleStyle>
    <p:bodyStyle>
      <a:lvl1pPr marL="342817" indent="-342817" algn="l" defTabSz="457089" rtl="0" eaLnBrk="1" latinLnBrk="0" hangingPunct="1">
        <a:spcBef>
          <a:spcPct val="20000"/>
        </a:spcBef>
        <a:buFont typeface="Arial"/>
        <a:buChar char="•"/>
        <a:defRPr sz="3200" kern="1200">
          <a:solidFill>
            <a:schemeClr val="tx1"/>
          </a:solidFill>
          <a:latin typeface="+mn-lt"/>
          <a:ea typeface="+mn-ea"/>
          <a:cs typeface="+mn-cs"/>
        </a:defRPr>
      </a:lvl1pPr>
      <a:lvl2pPr marL="742769" indent="-285680" algn="l" defTabSz="457089" rtl="0" eaLnBrk="1" latinLnBrk="0" hangingPunct="1">
        <a:spcBef>
          <a:spcPct val="20000"/>
        </a:spcBef>
        <a:buFont typeface="Arial"/>
        <a:buChar char="–"/>
        <a:defRPr sz="2800" kern="1200">
          <a:solidFill>
            <a:schemeClr val="tx1"/>
          </a:solidFill>
          <a:latin typeface="+mn-lt"/>
          <a:ea typeface="+mn-ea"/>
          <a:cs typeface="+mn-cs"/>
        </a:defRPr>
      </a:lvl2pPr>
      <a:lvl3pPr marL="1142721" indent="-228544" algn="l" defTabSz="457089" rtl="0" eaLnBrk="1" latinLnBrk="0" hangingPunct="1">
        <a:spcBef>
          <a:spcPct val="20000"/>
        </a:spcBef>
        <a:buFont typeface="Arial"/>
        <a:buChar char="•"/>
        <a:defRPr sz="2400" kern="1200">
          <a:solidFill>
            <a:schemeClr val="tx1"/>
          </a:solidFill>
          <a:latin typeface="+mn-lt"/>
          <a:ea typeface="+mn-ea"/>
          <a:cs typeface="+mn-cs"/>
        </a:defRPr>
      </a:lvl3pPr>
      <a:lvl4pPr marL="1599810" indent="-228544" algn="l" defTabSz="457089" rtl="0" eaLnBrk="1" latinLnBrk="0" hangingPunct="1">
        <a:spcBef>
          <a:spcPct val="20000"/>
        </a:spcBef>
        <a:buFont typeface="Arial"/>
        <a:buChar char="–"/>
        <a:defRPr sz="2000" kern="1200">
          <a:solidFill>
            <a:schemeClr val="tx1"/>
          </a:solidFill>
          <a:latin typeface="+mn-lt"/>
          <a:ea typeface="+mn-ea"/>
          <a:cs typeface="+mn-cs"/>
        </a:defRPr>
      </a:lvl4pPr>
      <a:lvl5pPr marL="2056899" indent="-228544" algn="l" defTabSz="457089" rtl="0" eaLnBrk="1" latinLnBrk="0" hangingPunct="1">
        <a:spcBef>
          <a:spcPct val="20000"/>
        </a:spcBef>
        <a:buFont typeface="Arial"/>
        <a:buChar char="»"/>
        <a:defRPr sz="2000" kern="1200">
          <a:solidFill>
            <a:schemeClr val="tx1"/>
          </a:solidFill>
          <a:latin typeface="+mn-lt"/>
          <a:ea typeface="+mn-ea"/>
          <a:cs typeface="+mn-cs"/>
        </a:defRPr>
      </a:lvl5pPr>
      <a:lvl6pPr marL="2513988" indent="-228544" algn="l" defTabSz="457089" rtl="0" eaLnBrk="1" latinLnBrk="0" hangingPunct="1">
        <a:spcBef>
          <a:spcPct val="20000"/>
        </a:spcBef>
        <a:buFont typeface="Arial"/>
        <a:buChar char="•"/>
        <a:defRPr sz="2000" kern="1200">
          <a:solidFill>
            <a:schemeClr val="tx1"/>
          </a:solidFill>
          <a:latin typeface="+mn-lt"/>
          <a:ea typeface="+mn-ea"/>
          <a:cs typeface="+mn-cs"/>
        </a:defRPr>
      </a:lvl6pPr>
      <a:lvl7pPr marL="2971076" indent="-228544" algn="l" defTabSz="457089" rtl="0" eaLnBrk="1" latinLnBrk="0" hangingPunct="1">
        <a:spcBef>
          <a:spcPct val="20000"/>
        </a:spcBef>
        <a:buFont typeface="Arial"/>
        <a:buChar char="•"/>
        <a:defRPr sz="2000" kern="1200">
          <a:solidFill>
            <a:schemeClr val="tx1"/>
          </a:solidFill>
          <a:latin typeface="+mn-lt"/>
          <a:ea typeface="+mn-ea"/>
          <a:cs typeface="+mn-cs"/>
        </a:defRPr>
      </a:lvl7pPr>
      <a:lvl8pPr marL="3428164" indent="-228544" algn="l" defTabSz="457089" rtl="0" eaLnBrk="1" latinLnBrk="0" hangingPunct="1">
        <a:spcBef>
          <a:spcPct val="20000"/>
        </a:spcBef>
        <a:buFont typeface="Arial"/>
        <a:buChar char="•"/>
        <a:defRPr sz="2000" kern="1200">
          <a:solidFill>
            <a:schemeClr val="tx1"/>
          </a:solidFill>
          <a:latin typeface="+mn-lt"/>
          <a:ea typeface="+mn-ea"/>
          <a:cs typeface="+mn-cs"/>
        </a:defRPr>
      </a:lvl8pPr>
      <a:lvl9pPr marL="3885254" indent="-228544" algn="l" defTabSz="4570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9" rtl="0" eaLnBrk="1" latinLnBrk="0" hangingPunct="1">
        <a:defRPr sz="1800" kern="1200">
          <a:solidFill>
            <a:schemeClr val="tx1"/>
          </a:solidFill>
          <a:latin typeface="+mn-lt"/>
          <a:ea typeface="+mn-ea"/>
          <a:cs typeface="+mn-cs"/>
        </a:defRPr>
      </a:lvl1pPr>
      <a:lvl2pPr marL="457089" algn="l" defTabSz="457089" rtl="0" eaLnBrk="1" latinLnBrk="0" hangingPunct="1">
        <a:defRPr sz="1800" kern="1200">
          <a:solidFill>
            <a:schemeClr val="tx1"/>
          </a:solidFill>
          <a:latin typeface="+mn-lt"/>
          <a:ea typeface="+mn-ea"/>
          <a:cs typeface="+mn-cs"/>
        </a:defRPr>
      </a:lvl2pPr>
      <a:lvl3pPr marL="914177" algn="l" defTabSz="457089" rtl="0" eaLnBrk="1" latinLnBrk="0" hangingPunct="1">
        <a:defRPr sz="1800" kern="1200">
          <a:solidFill>
            <a:schemeClr val="tx1"/>
          </a:solidFill>
          <a:latin typeface="+mn-lt"/>
          <a:ea typeface="+mn-ea"/>
          <a:cs typeface="+mn-cs"/>
        </a:defRPr>
      </a:lvl3pPr>
      <a:lvl4pPr marL="1371266" algn="l" defTabSz="457089" rtl="0" eaLnBrk="1" latinLnBrk="0" hangingPunct="1">
        <a:defRPr sz="1800" kern="1200">
          <a:solidFill>
            <a:schemeClr val="tx1"/>
          </a:solidFill>
          <a:latin typeface="+mn-lt"/>
          <a:ea typeface="+mn-ea"/>
          <a:cs typeface="+mn-cs"/>
        </a:defRPr>
      </a:lvl4pPr>
      <a:lvl5pPr marL="1828355" algn="l" defTabSz="457089" rtl="0" eaLnBrk="1" latinLnBrk="0" hangingPunct="1">
        <a:defRPr sz="1800" kern="1200">
          <a:solidFill>
            <a:schemeClr val="tx1"/>
          </a:solidFill>
          <a:latin typeface="+mn-lt"/>
          <a:ea typeface="+mn-ea"/>
          <a:cs typeface="+mn-cs"/>
        </a:defRPr>
      </a:lvl5pPr>
      <a:lvl6pPr marL="2285443" algn="l" defTabSz="457089" rtl="0" eaLnBrk="1" latinLnBrk="0" hangingPunct="1">
        <a:defRPr sz="1800" kern="1200">
          <a:solidFill>
            <a:schemeClr val="tx1"/>
          </a:solidFill>
          <a:latin typeface="+mn-lt"/>
          <a:ea typeface="+mn-ea"/>
          <a:cs typeface="+mn-cs"/>
        </a:defRPr>
      </a:lvl6pPr>
      <a:lvl7pPr marL="2742532" algn="l" defTabSz="457089" rtl="0" eaLnBrk="1" latinLnBrk="0" hangingPunct="1">
        <a:defRPr sz="1800" kern="1200">
          <a:solidFill>
            <a:schemeClr val="tx1"/>
          </a:solidFill>
          <a:latin typeface="+mn-lt"/>
          <a:ea typeface="+mn-ea"/>
          <a:cs typeface="+mn-cs"/>
        </a:defRPr>
      </a:lvl7pPr>
      <a:lvl8pPr marL="3199620" algn="l" defTabSz="457089" rtl="0" eaLnBrk="1" latinLnBrk="0" hangingPunct="1">
        <a:defRPr sz="1800" kern="1200">
          <a:solidFill>
            <a:schemeClr val="tx1"/>
          </a:solidFill>
          <a:latin typeface="+mn-lt"/>
          <a:ea typeface="+mn-ea"/>
          <a:cs typeface="+mn-cs"/>
        </a:defRPr>
      </a:lvl8pPr>
      <a:lvl9pPr marL="3656708" algn="l" defTabSz="4570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457200"/>
            <a:fld id="{80E9611C-C07A-EA44-93B2-EC06744AD63A}" type="slidenum">
              <a:rPr lang="en-US" smtClean="0">
                <a:latin typeface="Arial"/>
              </a:rPr>
              <a:pPr defTabSz="457200"/>
              <a:t>‹#›</a:t>
            </a:fld>
            <a:endParaRPr lang="en-US">
              <a:latin typeface="Arial"/>
            </a:endParaRPr>
          </a:p>
        </p:txBody>
      </p:sp>
      <p:pic>
        <p:nvPicPr>
          <p:cNvPr id="9" name="Picture 8" descr="cf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817" y="108733"/>
            <a:ext cx="1552218" cy="526266"/>
          </a:xfrm>
          <a:prstGeom prst="rect">
            <a:avLst/>
          </a:prstGeom>
        </p:spPr>
      </p:pic>
    </p:spTree>
    <p:extLst>
      <p:ext uri="{BB962C8B-B14F-4D97-AF65-F5344CB8AC3E}">
        <p14:creationId xmlns:p14="http://schemas.microsoft.com/office/powerpoint/2010/main" val="30345461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6943" y="3581400"/>
            <a:ext cx="7772400" cy="2228850"/>
          </a:xfrm>
          <a:prstGeom prst="rect">
            <a:avLst/>
          </a:prstGeom>
        </p:spPr>
        <p:txBody>
          <a:bodyPr vert="horz" lIns="91440" tIns="45720" rIns="91440" bIns="45720" rtlCol="0" anchor="b" anchorCtr="0">
            <a:normAutofit fontScale="25000" lnSpcReduction="20000"/>
          </a:bodyPr>
          <a:lstStyle>
            <a:lvl1pPr algn="ctr" defTabSz="914400" rtl="0" eaLnBrk="1" latinLnBrk="0" hangingPunct="1">
              <a:spcBef>
                <a:spcPct val="0"/>
              </a:spcBef>
              <a:buNone/>
              <a:defRPr sz="4000" kern="1200">
                <a:solidFill>
                  <a:schemeClr val="bg1"/>
                </a:solidFill>
                <a:latin typeface="Gill Sans MT" pitchFamily="34" charset="0"/>
                <a:ea typeface="+mj-ea"/>
                <a:cs typeface="Arial" pitchFamily="34" charset="0"/>
              </a:defRPr>
            </a:lvl1pPr>
          </a:lstStyle>
          <a:p>
            <a:r>
              <a:rPr lang="en-US" sz="17600" b="1" i="1" dirty="0" smtClean="0"/>
              <a:t>Networked</a:t>
            </a:r>
            <a:r>
              <a:rPr lang="en-US" sz="12800" b="1" i="1" dirty="0" smtClean="0"/>
              <a:t> </a:t>
            </a:r>
            <a:r>
              <a:rPr lang="en-US" sz="17600" b="1" i="1" dirty="0" smtClean="0"/>
              <a:t>Improvement</a:t>
            </a:r>
            <a:r>
              <a:rPr lang="en-US" sz="12000" b="1" i="1" dirty="0" smtClean="0"/>
              <a:t> </a:t>
            </a:r>
            <a:r>
              <a:rPr lang="en-US" sz="17600" b="1" i="1" dirty="0" smtClean="0"/>
              <a:t>Communities</a:t>
            </a:r>
          </a:p>
          <a:p>
            <a:endParaRPr lang="en-US" sz="7700" b="1" i="1" dirty="0"/>
          </a:p>
          <a:p>
            <a:endParaRPr lang="en-US" sz="7700" b="1" i="1" dirty="0" smtClean="0"/>
          </a:p>
          <a:p>
            <a:endParaRPr lang="en-US" sz="7700" b="1" i="1" dirty="0" smtClean="0"/>
          </a:p>
          <a:p>
            <a:r>
              <a:rPr lang="en-US" sz="9600" b="1" i="1" dirty="0" smtClean="0"/>
              <a:t>State of Hawai</a:t>
            </a:r>
            <a:r>
              <a:rPr lang="en-US" sz="9600" b="1" i="1" dirty="0"/>
              <a:t>‘</a:t>
            </a:r>
            <a:r>
              <a:rPr lang="en-US" sz="9600" b="1" i="1" dirty="0" smtClean="0"/>
              <a:t>i </a:t>
            </a:r>
          </a:p>
          <a:p>
            <a:r>
              <a:rPr lang="en-US" sz="9600" b="1" i="1" dirty="0" smtClean="0"/>
              <a:t>Every Student Succeeds Act Team</a:t>
            </a:r>
          </a:p>
          <a:p>
            <a:endParaRPr lang="en-US" sz="9600" b="1" i="1" dirty="0" smtClean="0"/>
          </a:p>
          <a:p>
            <a:endParaRPr lang="en-US" sz="9600" b="1" i="1" dirty="0" smtClean="0"/>
          </a:p>
          <a:p>
            <a:endParaRPr lang="en-US" sz="9600" b="1" i="1" dirty="0"/>
          </a:p>
          <a:p>
            <a:r>
              <a:rPr lang="en-US" sz="9600" b="1" i="1" dirty="0" smtClean="0"/>
              <a:t>Paul LeMahieu</a:t>
            </a:r>
          </a:p>
          <a:p>
            <a:r>
              <a:rPr lang="en-US" sz="9600" b="1" i="1" dirty="0" smtClean="0"/>
              <a:t>20 August, 2016</a:t>
            </a:r>
            <a:endParaRPr lang="en-US" sz="9600" b="1" dirty="0"/>
          </a:p>
        </p:txBody>
      </p:sp>
    </p:spTree>
    <p:extLst>
      <p:ext uri="{BB962C8B-B14F-4D97-AF65-F5344CB8AC3E}">
        <p14:creationId xmlns:p14="http://schemas.microsoft.com/office/powerpoint/2010/main" val="25318760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Last Decade: Evidence-based</a:t>
            </a:r>
            <a:br>
              <a:rPr lang="en-US" dirty="0" smtClean="0"/>
            </a:br>
            <a:r>
              <a:rPr lang="en-US" dirty="0" smtClean="0"/>
              <a:t> Practice Movement</a:t>
            </a:r>
            <a:endParaRPr lang="en-US" dirty="0"/>
          </a:p>
        </p:txBody>
      </p:sp>
      <p:sp>
        <p:nvSpPr>
          <p:cNvPr id="5" name="Content Placeholder 4"/>
          <p:cNvSpPr>
            <a:spLocks noGrp="1"/>
          </p:cNvSpPr>
          <p:nvPr>
            <p:ph idx="1"/>
          </p:nvPr>
        </p:nvSpPr>
        <p:spPr/>
        <p:txBody>
          <a:bodyPr/>
          <a:lstStyle/>
          <a:p>
            <a:pPr marL="0" indent="0" algn="ctr">
              <a:buNone/>
            </a:pPr>
            <a:r>
              <a:rPr lang="en-US" sz="1800" dirty="0" smtClean="0"/>
              <a:t>An academic has an idea</a:t>
            </a:r>
          </a:p>
          <a:p>
            <a:pPr marL="0" indent="0">
              <a:buNone/>
            </a:pPr>
            <a:endParaRPr lang="en-US" dirty="0"/>
          </a:p>
        </p:txBody>
      </p:sp>
      <p:sp>
        <p:nvSpPr>
          <p:cNvPr id="6" name="TextBox 5"/>
          <p:cNvSpPr txBox="1"/>
          <p:nvPr/>
        </p:nvSpPr>
        <p:spPr>
          <a:xfrm>
            <a:off x="2609355" y="1704664"/>
            <a:ext cx="2283009" cy="646331"/>
          </a:xfrm>
          <a:prstGeom prst="rect">
            <a:avLst/>
          </a:prstGeom>
          <a:noFill/>
        </p:spPr>
        <p:txBody>
          <a:bodyPr wrap="none" rtlCol="0">
            <a:spAutoFit/>
          </a:bodyPr>
          <a:lstStyle/>
          <a:p>
            <a:pPr algn="ctr"/>
            <a:r>
              <a:rPr lang="en-US" dirty="0" smtClean="0">
                <a:solidFill>
                  <a:srgbClr val="000000"/>
                </a:solidFill>
                <a:latin typeface="Gill Sans MT" pitchFamily="34" charset="0"/>
                <a:cs typeface="Arial" pitchFamily="34" charset="0"/>
              </a:rPr>
              <a:t>He/she design and fine</a:t>
            </a:r>
          </a:p>
          <a:p>
            <a:pPr algn="ctr"/>
            <a:r>
              <a:rPr lang="en-US" dirty="0" smtClean="0">
                <a:solidFill>
                  <a:srgbClr val="000000"/>
                </a:solidFill>
                <a:latin typeface="Gill Sans MT" pitchFamily="34" charset="0"/>
                <a:cs typeface="Arial" pitchFamily="34" charset="0"/>
              </a:rPr>
              <a:t>tunes an intervention</a:t>
            </a:r>
          </a:p>
        </p:txBody>
      </p:sp>
      <p:sp>
        <p:nvSpPr>
          <p:cNvPr id="7" name="TextBox 6"/>
          <p:cNvSpPr txBox="1"/>
          <p:nvPr/>
        </p:nvSpPr>
        <p:spPr>
          <a:xfrm>
            <a:off x="5181726" y="1670798"/>
            <a:ext cx="1843887" cy="646331"/>
          </a:xfrm>
          <a:prstGeom prst="rect">
            <a:avLst/>
          </a:prstGeom>
          <a:noFill/>
        </p:spPr>
        <p:txBody>
          <a:bodyPr wrap="none" rtlCol="0">
            <a:spAutoFit/>
          </a:bodyPr>
          <a:lstStyle/>
          <a:p>
            <a:pPr algn="ctr"/>
            <a:r>
              <a:rPr lang="en-US" dirty="0" smtClean="0">
                <a:solidFill>
                  <a:srgbClr val="000000"/>
                </a:solidFill>
                <a:latin typeface="Gill Sans MT" pitchFamily="34" charset="0"/>
                <a:cs typeface="Arial" pitchFamily="34" charset="0"/>
              </a:rPr>
              <a:t>An RCT field trial</a:t>
            </a:r>
          </a:p>
          <a:p>
            <a:pPr algn="ctr"/>
            <a:r>
              <a:rPr lang="en-US" dirty="0" smtClean="0">
                <a:solidFill>
                  <a:srgbClr val="000000"/>
                </a:solidFill>
                <a:latin typeface="Gill Sans MT" pitchFamily="34" charset="0"/>
                <a:cs typeface="Arial" pitchFamily="34" charset="0"/>
              </a:rPr>
              <a:t>(5 years later)</a:t>
            </a:r>
          </a:p>
        </p:txBody>
      </p:sp>
      <p:sp>
        <p:nvSpPr>
          <p:cNvPr id="8" name="TextBox 7"/>
          <p:cNvSpPr txBox="1"/>
          <p:nvPr/>
        </p:nvSpPr>
        <p:spPr>
          <a:xfrm>
            <a:off x="7448990" y="1724799"/>
            <a:ext cx="1236599" cy="646331"/>
          </a:xfrm>
          <a:prstGeom prst="rect">
            <a:avLst/>
          </a:prstGeom>
          <a:noFill/>
        </p:spPr>
        <p:txBody>
          <a:bodyPr wrap="none" rtlCol="0">
            <a:spAutoFit/>
          </a:bodyPr>
          <a:lstStyle/>
          <a:p>
            <a:pPr algn="ctr"/>
            <a:r>
              <a:rPr lang="en-US" dirty="0" smtClean="0">
                <a:solidFill>
                  <a:srgbClr val="000000"/>
                </a:solidFill>
                <a:latin typeface="Gill Sans MT" pitchFamily="34" charset="0"/>
                <a:cs typeface="Arial" pitchFamily="34" charset="0"/>
              </a:rPr>
              <a:t>Evidence</a:t>
            </a:r>
          </a:p>
          <a:p>
            <a:pPr algn="ctr"/>
            <a:r>
              <a:rPr lang="en-US" dirty="0" smtClean="0">
                <a:solidFill>
                  <a:srgbClr val="000000"/>
                </a:solidFill>
                <a:latin typeface="Gill Sans MT" pitchFamily="34" charset="0"/>
                <a:cs typeface="Arial" pitchFamily="34" charset="0"/>
              </a:rPr>
              <a:t>it </a:t>
            </a:r>
            <a:r>
              <a:rPr lang="en-US" i="1" dirty="0" smtClean="0">
                <a:solidFill>
                  <a:srgbClr val="000000"/>
                </a:solidFill>
                <a:latin typeface="Gill Sans MT" pitchFamily="34" charset="0"/>
                <a:cs typeface="Arial" pitchFamily="34" charset="0"/>
              </a:rPr>
              <a:t>can</a:t>
            </a:r>
            <a:r>
              <a:rPr lang="en-US" dirty="0" smtClean="0">
                <a:solidFill>
                  <a:srgbClr val="000000"/>
                </a:solidFill>
                <a:latin typeface="Gill Sans MT" pitchFamily="34" charset="0"/>
                <a:cs typeface="Arial" pitchFamily="34" charset="0"/>
              </a:rPr>
              <a:t> work</a:t>
            </a:r>
          </a:p>
        </p:txBody>
      </p:sp>
      <p:sp>
        <p:nvSpPr>
          <p:cNvPr id="9" name="TextBox 8"/>
          <p:cNvSpPr txBox="1"/>
          <p:nvPr/>
        </p:nvSpPr>
        <p:spPr>
          <a:xfrm>
            <a:off x="2517237" y="3059668"/>
            <a:ext cx="4053701" cy="369332"/>
          </a:xfrm>
          <a:prstGeom prst="rect">
            <a:avLst/>
          </a:prstGeom>
          <a:noFill/>
        </p:spPr>
        <p:txBody>
          <a:bodyPr wrap="none" rtlCol="0">
            <a:spAutoFit/>
          </a:bodyPr>
          <a:lstStyle/>
          <a:p>
            <a:pPr algn="ctr"/>
            <a:r>
              <a:rPr lang="en-US" dirty="0" smtClean="0">
                <a:solidFill>
                  <a:srgbClr val="000000"/>
                </a:solidFill>
                <a:latin typeface="Gill Sans MT" pitchFamily="34" charset="0"/>
                <a:cs typeface="Arial" pitchFamily="34" charset="0"/>
              </a:rPr>
              <a:t>Reviewed and Goes on an “approved list” </a:t>
            </a:r>
          </a:p>
        </p:txBody>
      </p:sp>
      <p:sp>
        <p:nvSpPr>
          <p:cNvPr id="10" name="TextBox 9"/>
          <p:cNvSpPr txBox="1"/>
          <p:nvPr/>
        </p:nvSpPr>
        <p:spPr>
          <a:xfrm>
            <a:off x="214503" y="4231900"/>
            <a:ext cx="3552960" cy="646331"/>
          </a:xfrm>
          <a:prstGeom prst="rect">
            <a:avLst/>
          </a:prstGeom>
          <a:noFill/>
        </p:spPr>
        <p:txBody>
          <a:bodyPr wrap="none" rtlCol="0">
            <a:spAutoFit/>
          </a:bodyPr>
          <a:lstStyle/>
          <a:p>
            <a:pPr algn="ctr"/>
            <a:r>
              <a:rPr lang="en-US" dirty="0" smtClean="0">
                <a:solidFill>
                  <a:srgbClr val="000000"/>
                </a:solidFill>
                <a:latin typeface="Gill Sans MT" pitchFamily="34" charset="0"/>
                <a:cs typeface="Arial" pitchFamily="34" charset="0"/>
              </a:rPr>
              <a:t>Districts required or incentivized to</a:t>
            </a:r>
          </a:p>
          <a:p>
            <a:pPr algn="ctr"/>
            <a:r>
              <a:rPr lang="en-US" dirty="0" smtClean="0">
                <a:solidFill>
                  <a:srgbClr val="000000"/>
                </a:solidFill>
                <a:latin typeface="Gill Sans MT" pitchFamily="34" charset="0"/>
                <a:cs typeface="Arial" pitchFamily="34" charset="0"/>
              </a:rPr>
              <a:t>only use from approved list</a:t>
            </a:r>
          </a:p>
        </p:txBody>
      </p:sp>
      <p:sp>
        <p:nvSpPr>
          <p:cNvPr id="11" name="TextBox 10"/>
          <p:cNvSpPr txBox="1"/>
          <p:nvPr/>
        </p:nvSpPr>
        <p:spPr>
          <a:xfrm>
            <a:off x="4726363" y="4248833"/>
            <a:ext cx="3551911" cy="369332"/>
          </a:xfrm>
          <a:prstGeom prst="rect">
            <a:avLst/>
          </a:prstGeom>
          <a:noFill/>
        </p:spPr>
        <p:txBody>
          <a:bodyPr wrap="none" rtlCol="0">
            <a:spAutoFit/>
          </a:bodyPr>
          <a:lstStyle/>
          <a:p>
            <a:pPr algn="ctr"/>
            <a:r>
              <a:rPr lang="en-US" dirty="0" smtClean="0">
                <a:solidFill>
                  <a:srgbClr val="000000"/>
                </a:solidFill>
                <a:latin typeface="Gill Sans MT" pitchFamily="34" charset="0"/>
                <a:cs typeface="Arial" pitchFamily="34" charset="0"/>
              </a:rPr>
              <a:t>Educators “Implement with Fidelity” </a:t>
            </a:r>
          </a:p>
        </p:txBody>
      </p:sp>
      <p:sp>
        <p:nvSpPr>
          <p:cNvPr id="12" name="TextBox 11"/>
          <p:cNvSpPr txBox="1"/>
          <p:nvPr/>
        </p:nvSpPr>
        <p:spPr>
          <a:xfrm>
            <a:off x="3007860" y="5486400"/>
            <a:ext cx="2494343" cy="461665"/>
          </a:xfrm>
          <a:prstGeom prst="rect">
            <a:avLst/>
          </a:prstGeom>
          <a:noFill/>
        </p:spPr>
        <p:txBody>
          <a:bodyPr wrap="none" rtlCol="0">
            <a:spAutoFit/>
          </a:bodyPr>
          <a:lstStyle/>
          <a:p>
            <a:pPr algn="ctr"/>
            <a:r>
              <a:rPr lang="en-US" sz="2400" dirty="0" smtClean="0">
                <a:solidFill>
                  <a:srgbClr val="000000"/>
                </a:solidFill>
                <a:latin typeface="Gill Sans MT" pitchFamily="34" charset="0"/>
                <a:cs typeface="Arial" pitchFamily="34" charset="0"/>
              </a:rPr>
              <a:t>Practice Improves!</a:t>
            </a:r>
          </a:p>
        </p:txBody>
      </p:sp>
      <p:cxnSp>
        <p:nvCxnSpPr>
          <p:cNvPr id="14" name="Straight Connector 13"/>
          <p:cNvCxnSpPr/>
          <p:nvPr/>
        </p:nvCxnSpPr>
        <p:spPr>
          <a:xfrm>
            <a:off x="2108200" y="2173195"/>
            <a:ext cx="457200" cy="1"/>
          </a:xfrm>
          <a:prstGeom prst="line">
            <a:avLst/>
          </a:prstGeom>
          <a:ln w="44450">
            <a:tailEnd type="triangle" w="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892364" y="2173195"/>
            <a:ext cx="457200" cy="1"/>
          </a:xfrm>
          <a:prstGeom prst="line">
            <a:avLst/>
          </a:prstGeom>
          <a:ln w="44450">
            <a:tailEnd type="triangle" w="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91790" y="2221258"/>
            <a:ext cx="457200" cy="1"/>
          </a:xfrm>
          <a:prstGeom prst="line">
            <a:avLst/>
          </a:prstGeom>
          <a:ln w="44450">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920066" y="4569262"/>
            <a:ext cx="457200" cy="1"/>
          </a:xfrm>
          <a:prstGeom prst="line">
            <a:avLst/>
          </a:prstGeom>
          <a:ln w="44450">
            <a:tailEnd type="triangle" w="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2" idx="0"/>
          </p:cNvCxnSpPr>
          <p:nvPr/>
        </p:nvCxnSpPr>
        <p:spPr>
          <a:xfrm>
            <a:off x="4255032" y="5080000"/>
            <a:ext cx="0" cy="406400"/>
          </a:xfrm>
          <a:prstGeom prst="line">
            <a:avLst/>
          </a:prstGeom>
          <a:ln w="44450">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55032" y="2700865"/>
            <a:ext cx="0" cy="406400"/>
          </a:xfrm>
          <a:prstGeom prst="line">
            <a:avLst/>
          </a:prstGeom>
          <a:ln w="44450">
            <a:tailEnd type="triangle" w="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565400" y="3705999"/>
            <a:ext cx="463650" cy="406400"/>
          </a:xfrm>
          <a:prstGeom prst="line">
            <a:avLst/>
          </a:prstGeom>
          <a:ln w="4445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116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53" y="146699"/>
            <a:ext cx="8229600" cy="1143000"/>
          </a:xfrm>
        </p:spPr>
        <p:txBody>
          <a:bodyPr>
            <a:normAutofit fontScale="90000"/>
          </a:bodyPr>
          <a:lstStyle/>
          <a:p>
            <a:pPr algn="ctr"/>
            <a:r>
              <a:rPr lang="en-US" dirty="0" smtClean="0"/>
              <a:t>Networked Improvement Communities:</a:t>
            </a:r>
            <a:br>
              <a:rPr lang="en-US" dirty="0" smtClean="0"/>
            </a:br>
            <a:r>
              <a:rPr lang="en-US" dirty="0" smtClean="0"/>
              <a:t>What are they?</a:t>
            </a:r>
            <a:endParaRPr lang="en-US" dirty="0"/>
          </a:p>
        </p:txBody>
      </p:sp>
      <p:sp>
        <p:nvSpPr>
          <p:cNvPr id="4" name="TextBox 3"/>
          <p:cNvSpPr txBox="1"/>
          <p:nvPr/>
        </p:nvSpPr>
        <p:spPr>
          <a:xfrm>
            <a:off x="40226" y="1796365"/>
            <a:ext cx="9103774" cy="3600986"/>
          </a:xfrm>
          <a:prstGeom prst="rect">
            <a:avLst/>
          </a:prstGeom>
          <a:noFill/>
        </p:spPr>
        <p:txBody>
          <a:bodyPr wrap="none" rtlCol="0">
            <a:spAutoFit/>
          </a:bodyPr>
          <a:lstStyle/>
          <a:p>
            <a:pPr algn="ctr" defTabSz="914400"/>
            <a:r>
              <a:rPr lang="en-US" sz="3200" dirty="0" smtClean="0">
                <a:solidFill>
                  <a:srgbClr val="000000"/>
                </a:solidFill>
                <a:latin typeface="Gill Sans MT" pitchFamily="34" charset="0"/>
                <a:cs typeface="Arial" pitchFamily="34" charset="0"/>
              </a:rPr>
              <a:t>  </a:t>
            </a:r>
            <a:r>
              <a:rPr lang="en-US" sz="3600" dirty="0">
                <a:solidFill>
                  <a:srgbClr val="000000"/>
                </a:solidFill>
                <a:latin typeface="Gill Sans MT" pitchFamily="34" charset="0"/>
                <a:cs typeface="Arial" pitchFamily="34" charset="0"/>
              </a:rPr>
              <a:t>I</a:t>
            </a:r>
            <a:r>
              <a:rPr lang="en-US" sz="3600" dirty="0" smtClean="0">
                <a:solidFill>
                  <a:srgbClr val="000000"/>
                </a:solidFill>
                <a:latin typeface="Gill Sans MT" pitchFamily="34" charset="0"/>
                <a:cs typeface="Arial" pitchFamily="34" charset="0"/>
              </a:rPr>
              <a:t>ntegrating </a:t>
            </a:r>
            <a:r>
              <a:rPr lang="en-US" sz="3600" dirty="0">
                <a:solidFill>
                  <a:srgbClr val="000000"/>
                </a:solidFill>
                <a:latin typeface="Gill Sans MT" pitchFamily="34" charset="0"/>
                <a:cs typeface="Arial" pitchFamily="34" charset="0"/>
              </a:rPr>
              <a:t>T</a:t>
            </a:r>
            <a:r>
              <a:rPr lang="en-US" sz="3600" dirty="0" smtClean="0">
                <a:solidFill>
                  <a:srgbClr val="000000"/>
                </a:solidFill>
                <a:latin typeface="Gill Sans MT" pitchFamily="34" charset="0"/>
                <a:cs typeface="Arial" pitchFamily="34" charset="0"/>
              </a:rPr>
              <a:t>wo Big </a:t>
            </a:r>
            <a:r>
              <a:rPr lang="en-US" sz="3600" dirty="0">
                <a:solidFill>
                  <a:srgbClr val="000000"/>
                </a:solidFill>
                <a:latin typeface="Gill Sans MT" pitchFamily="34" charset="0"/>
                <a:cs typeface="Arial" pitchFamily="34" charset="0"/>
              </a:rPr>
              <a:t>I</a:t>
            </a:r>
            <a:r>
              <a:rPr lang="en-US" sz="3600" dirty="0" smtClean="0">
                <a:solidFill>
                  <a:srgbClr val="000000"/>
                </a:solidFill>
                <a:latin typeface="Gill Sans MT" pitchFamily="34" charset="0"/>
                <a:cs typeface="Arial" pitchFamily="34" charset="0"/>
              </a:rPr>
              <a:t>deas</a:t>
            </a:r>
            <a:r>
              <a:rPr lang="en-US" sz="3600" dirty="0">
                <a:solidFill>
                  <a:srgbClr val="000000"/>
                </a:solidFill>
                <a:latin typeface="Gill Sans MT" pitchFamily="34" charset="0"/>
                <a:cs typeface="Arial" pitchFamily="34" charset="0"/>
              </a:rPr>
              <a:t>:</a:t>
            </a:r>
          </a:p>
          <a:p>
            <a:pPr algn="ctr" defTabSz="914400"/>
            <a:endParaRPr lang="en-US" sz="3200" dirty="0">
              <a:solidFill>
                <a:srgbClr val="000000"/>
              </a:solidFill>
              <a:latin typeface="Gill Sans MT" pitchFamily="34" charset="0"/>
              <a:cs typeface="Arial" pitchFamily="34" charset="0"/>
            </a:endParaRPr>
          </a:p>
          <a:p>
            <a:pPr marL="285750" indent="-285750" algn="ctr" defTabSz="914400">
              <a:buFont typeface="Arial"/>
              <a:buChar char="•"/>
            </a:pPr>
            <a:r>
              <a:rPr lang="en-US" sz="3200" dirty="0">
                <a:solidFill>
                  <a:srgbClr val="000000"/>
                </a:solidFill>
                <a:latin typeface="Gill Sans MT" pitchFamily="34" charset="0"/>
                <a:cs typeface="Arial" pitchFamily="34" charset="0"/>
              </a:rPr>
              <a:t>The </a:t>
            </a:r>
            <a:r>
              <a:rPr lang="en-US" sz="3200" dirty="0" smtClean="0">
                <a:solidFill>
                  <a:srgbClr val="000000"/>
                </a:solidFill>
                <a:latin typeface="Gill Sans MT" pitchFamily="34" charset="0"/>
                <a:cs typeface="Arial" pitchFamily="34" charset="0"/>
              </a:rPr>
              <a:t>tools and technologies of </a:t>
            </a:r>
            <a:r>
              <a:rPr lang="en-US" sz="3200" dirty="0" smtClean="0">
                <a:solidFill>
                  <a:srgbClr val="FF0000"/>
                </a:solidFill>
                <a:latin typeface="Gill Sans MT" pitchFamily="34" charset="0"/>
                <a:cs typeface="Arial" pitchFamily="34" charset="0"/>
              </a:rPr>
              <a:t>Improvement Science</a:t>
            </a:r>
          </a:p>
          <a:p>
            <a:pPr algn="ctr" defTabSz="914400"/>
            <a:r>
              <a:rPr lang="en-US" sz="3200" dirty="0">
                <a:solidFill>
                  <a:srgbClr val="FF0000"/>
                </a:solidFill>
                <a:latin typeface="Gill Sans MT" pitchFamily="34" charset="0"/>
                <a:cs typeface="Arial" pitchFamily="34" charset="0"/>
              </a:rPr>
              <a:t> </a:t>
            </a:r>
            <a:r>
              <a:rPr lang="en-US" sz="3200" dirty="0" smtClean="0">
                <a:solidFill>
                  <a:srgbClr val="FF0000"/>
                </a:solidFill>
                <a:latin typeface="Gill Sans MT" pitchFamily="34" charset="0"/>
                <a:cs typeface="Arial" pitchFamily="34" charset="0"/>
              </a:rPr>
              <a:t>       </a:t>
            </a:r>
          </a:p>
          <a:p>
            <a:pPr algn="ctr" defTabSz="914400"/>
            <a:r>
              <a:rPr lang="en-US" sz="3200" dirty="0" smtClean="0">
                <a:solidFill>
                  <a:srgbClr val="000000"/>
                </a:solidFill>
                <a:latin typeface="Gill Sans MT" pitchFamily="34" charset="0"/>
                <a:cs typeface="Arial" pitchFamily="34" charset="0"/>
              </a:rPr>
              <a:t>joined to</a:t>
            </a:r>
            <a:r>
              <a:rPr lang="en-US" sz="3200" dirty="0">
                <a:solidFill>
                  <a:srgbClr val="000000"/>
                </a:solidFill>
                <a:latin typeface="Gill Sans MT" pitchFamily="34" charset="0"/>
                <a:cs typeface="Arial" pitchFamily="34" charset="0"/>
              </a:rPr>
              <a:t/>
            </a:r>
            <a:br>
              <a:rPr lang="en-US" sz="3200" dirty="0">
                <a:solidFill>
                  <a:srgbClr val="000000"/>
                </a:solidFill>
                <a:latin typeface="Gill Sans MT" pitchFamily="34" charset="0"/>
                <a:cs typeface="Arial" pitchFamily="34" charset="0"/>
              </a:rPr>
            </a:br>
            <a:endParaRPr lang="en-US" sz="3200" dirty="0" smtClean="0">
              <a:solidFill>
                <a:srgbClr val="000000"/>
              </a:solidFill>
              <a:latin typeface="Gill Sans MT" pitchFamily="34" charset="0"/>
              <a:cs typeface="Arial" pitchFamily="34" charset="0"/>
            </a:endParaRPr>
          </a:p>
          <a:p>
            <a:pPr marL="285750" indent="-285750" algn="ctr" defTabSz="914400">
              <a:buFont typeface="Arial"/>
              <a:buChar char="•"/>
            </a:pPr>
            <a:r>
              <a:rPr lang="en-US" sz="3200" dirty="0" smtClean="0">
                <a:solidFill>
                  <a:srgbClr val="000000"/>
                </a:solidFill>
                <a:latin typeface="Gill Sans MT" pitchFamily="34" charset="0"/>
                <a:cs typeface="Arial" pitchFamily="34" charset="0"/>
              </a:rPr>
              <a:t>The </a:t>
            </a:r>
            <a:r>
              <a:rPr lang="en-US" sz="3200" dirty="0" smtClean="0">
                <a:solidFill>
                  <a:srgbClr val="FF0000"/>
                </a:solidFill>
                <a:latin typeface="Gill Sans MT" pitchFamily="34" charset="0"/>
                <a:cs typeface="Arial" pitchFamily="34" charset="0"/>
              </a:rPr>
              <a:t>Power of Networks</a:t>
            </a:r>
            <a:endParaRPr lang="en-US" sz="3200" dirty="0">
              <a:solidFill>
                <a:srgbClr val="000000"/>
              </a:solidFill>
              <a:latin typeface="Gill Sans MT" pitchFamily="34" charset="0"/>
              <a:cs typeface="Arial" pitchFamily="34" charset="0"/>
            </a:endParaRPr>
          </a:p>
        </p:txBody>
      </p:sp>
      <p:sp>
        <p:nvSpPr>
          <p:cNvPr id="5" name="TextBox 4"/>
          <p:cNvSpPr txBox="1"/>
          <p:nvPr/>
        </p:nvSpPr>
        <p:spPr>
          <a:xfrm>
            <a:off x="1839227" y="5482791"/>
            <a:ext cx="5598136" cy="461665"/>
          </a:xfrm>
          <a:prstGeom prst="rect">
            <a:avLst/>
          </a:prstGeom>
          <a:noFill/>
        </p:spPr>
        <p:txBody>
          <a:bodyPr wrap="none" rtlCol="0">
            <a:spAutoFit/>
          </a:bodyPr>
          <a:lstStyle/>
          <a:p>
            <a:pPr algn="ctr" defTabSz="914400"/>
            <a:r>
              <a:rPr lang="en-US" sz="2400" i="1" dirty="0" smtClean="0">
                <a:latin typeface="Calibri"/>
              </a:rPr>
              <a:t>A shift </a:t>
            </a:r>
            <a:r>
              <a:rPr lang="en-US" sz="2400" i="1" dirty="0">
                <a:latin typeface="Calibri"/>
              </a:rPr>
              <a:t>t</a:t>
            </a:r>
            <a:r>
              <a:rPr lang="en-US" sz="2400" i="1" dirty="0" smtClean="0">
                <a:latin typeface="Calibri"/>
              </a:rPr>
              <a:t>o </a:t>
            </a:r>
            <a:r>
              <a:rPr lang="en-US" sz="2400" i="1" dirty="0" smtClean="0">
                <a:solidFill>
                  <a:srgbClr val="FF0000"/>
                </a:solidFill>
                <a:latin typeface="Calibri"/>
              </a:rPr>
              <a:t>Learning Fast </a:t>
            </a:r>
            <a:r>
              <a:rPr lang="en-US" sz="2400" i="1" dirty="0" smtClean="0">
                <a:latin typeface="Calibri"/>
              </a:rPr>
              <a:t>to</a:t>
            </a:r>
            <a:r>
              <a:rPr lang="en-US" sz="2400" i="1" dirty="0" smtClean="0">
                <a:solidFill>
                  <a:srgbClr val="FF0000"/>
                </a:solidFill>
                <a:latin typeface="Calibri"/>
              </a:rPr>
              <a:t> Implement Well. </a:t>
            </a:r>
            <a:endParaRPr lang="en-US" sz="2400" i="1" dirty="0">
              <a:solidFill>
                <a:srgbClr val="FF0000"/>
              </a:solidFill>
              <a:latin typeface="Calibri"/>
            </a:endParaRPr>
          </a:p>
        </p:txBody>
      </p:sp>
    </p:spTree>
    <p:extLst>
      <p:ext uri="{BB962C8B-B14F-4D97-AF65-F5344CB8AC3E}">
        <p14:creationId xmlns:p14="http://schemas.microsoft.com/office/powerpoint/2010/main" val="75285843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Networked Improvement Communities:</a:t>
            </a:r>
            <a:br>
              <a:rPr lang="en-US" dirty="0" smtClean="0"/>
            </a:br>
            <a:r>
              <a:rPr lang="en-US" dirty="0" smtClean="0"/>
              <a:t>What are they?</a:t>
            </a:r>
            <a:endParaRPr lang="en-US" dirty="0"/>
          </a:p>
        </p:txBody>
      </p:sp>
      <p:sp>
        <p:nvSpPr>
          <p:cNvPr id="4" name="TextBox 3"/>
          <p:cNvSpPr txBox="1"/>
          <p:nvPr/>
        </p:nvSpPr>
        <p:spPr>
          <a:xfrm>
            <a:off x="902404" y="1524000"/>
            <a:ext cx="7673849" cy="4893647"/>
          </a:xfrm>
          <a:prstGeom prst="rect">
            <a:avLst/>
          </a:prstGeom>
          <a:noFill/>
        </p:spPr>
        <p:txBody>
          <a:bodyPr wrap="square" rtlCol="0">
            <a:spAutoFit/>
          </a:bodyPr>
          <a:lstStyle/>
          <a:p>
            <a:r>
              <a:rPr lang="en-US" sz="2400" dirty="0" smtClean="0"/>
              <a:t>NICs are scientific learning communities distinguished by four essential characteristics:</a:t>
            </a:r>
          </a:p>
          <a:p>
            <a:endParaRPr lang="en-US" sz="2400" dirty="0" smtClean="0"/>
          </a:p>
          <a:p>
            <a:pPr lvl="0">
              <a:buFont typeface="Arial" pitchFamily="34" charset="0"/>
              <a:buChar char="•"/>
            </a:pPr>
            <a:r>
              <a:rPr lang="en-US" sz="2400" b="1" i="1" dirty="0" smtClean="0">
                <a:solidFill>
                  <a:srgbClr val="FF0000"/>
                </a:solidFill>
              </a:rPr>
              <a:t>focused</a:t>
            </a:r>
            <a:r>
              <a:rPr lang="en-US" sz="2400" dirty="0" smtClean="0">
                <a:solidFill>
                  <a:srgbClr val="FF0000"/>
                </a:solidFill>
              </a:rPr>
              <a:t> </a:t>
            </a:r>
            <a:r>
              <a:rPr lang="en-US" sz="2400" dirty="0" smtClean="0"/>
              <a:t>on a well specified common aim, </a:t>
            </a:r>
          </a:p>
          <a:p>
            <a:pPr lvl="0"/>
            <a:endParaRPr lang="en-US" sz="2400" dirty="0" smtClean="0"/>
          </a:p>
          <a:p>
            <a:pPr lvl="0">
              <a:buFont typeface="Arial" pitchFamily="34" charset="0"/>
              <a:buChar char="•"/>
            </a:pPr>
            <a:r>
              <a:rPr lang="en-US" sz="2400" b="1" i="1" dirty="0" smtClean="0">
                <a:solidFill>
                  <a:srgbClr val="FF0000"/>
                </a:solidFill>
              </a:rPr>
              <a:t>guided</a:t>
            </a:r>
            <a:r>
              <a:rPr lang="en-US" sz="2400" dirty="0" smtClean="0">
                <a:solidFill>
                  <a:srgbClr val="FF0000"/>
                </a:solidFill>
              </a:rPr>
              <a:t> </a:t>
            </a:r>
            <a:r>
              <a:rPr lang="en-US" sz="2400" dirty="0" smtClean="0"/>
              <a:t>by a deep understanding of the problem, the system that produces it, and a theory of improvement,</a:t>
            </a:r>
          </a:p>
          <a:p>
            <a:pPr lvl="0">
              <a:buFont typeface="Arial" pitchFamily="34" charset="0"/>
              <a:buChar char="•"/>
            </a:pPr>
            <a:endParaRPr lang="en-US" sz="2400" dirty="0" smtClean="0"/>
          </a:p>
          <a:p>
            <a:pPr lvl="0">
              <a:buFont typeface="Arial" pitchFamily="34" charset="0"/>
              <a:buChar char="•"/>
            </a:pPr>
            <a:r>
              <a:rPr lang="en-US" sz="2400" b="1" i="1" dirty="0" smtClean="0">
                <a:solidFill>
                  <a:srgbClr val="FF0000"/>
                </a:solidFill>
              </a:rPr>
              <a:t>disciplined</a:t>
            </a:r>
            <a:r>
              <a:rPr lang="en-US" sz="2400" dirty="0" smtClean="0">
                <a:solidFill>
                  <a:srgbClr val="FF0000"/>
                </a:solidFill>
              </a:rPr>
              <a:t> </a:t>
            </a:r>
            <a:r>
              <a:rPr lang="en-US" sz="2400" dirty="0" smtClean="0"/>
              <a:t>by the rigor of improvement science, and </a:t>
            </a:r>
          </a:p>
          <a:p>
            <a:pPr lvl="0">
              <a:buFont typeface="Arial" pitchFamily="34" charset="0"/>
              <a:buChar char="•"/>
            </a:pPr>
            <a:endParaRPr lang="en-US" sz="2400" dirty="0" smtClean="0"/>
          </a:p>
          <a:p>
            <a:pPr lvl="0">
              <a:buFont typeface="Arial" pitchFamily="34" charset="0"/>
              <a:buChar char="•"/>
            </a:pPr>
            <a:r>
              <a:rPr lang="en-US" sz="2400" b="1" i="1" dirty="0" smtClean="0">
                <a:solidFill>
                  <a:srgbClr val="FF0000"/>
                </a:solidFill>
              </a:rPr>
              <a:t>coordinated</a:t>
            </a:r>
            <a:r>
              <a:rPr lang="en-US" sz="2400" b="1" i="1" dirty="0" smtClean="0"/>
              <a:t> </a:t>
            </a:r>
            <a:r>
              <a:rPr lang="en-US" sz="2400" dirty="0" smtClean="0"/>
              <a:t>to accelerate the development, testing and refinement of interventions and their effective integration into varied educational contexts.</a:t>
            </a:r>
            <a:endParaRPr lang="en-US" sz="2400" dirty="0"/>
          </a:p>
        </p:txBody>
      </p:sp>
    </p:spTree>
    <p:extLst>
      <p:ext uri="{BB962C8B-B14F-4D97-AF65-F5344CB8AC3E}">
        <p14:creationId xmlns:p14="http://schemas.microsoft.com/office/powerpoint/2010/main" val="16845213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 CYCLE OF A NIC</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838A2A7-CCD3-4669-A6FA-4FD001697EA2}" type="slidenum">
              <a:rPr lang="en-US" smtClean="0"/>
              <a:pPr/>
              <a:t>13</a:t>
            </a:fld>
            <a:endParaRPr lang="en-US"/>
          </a:p>
        </p:txBody>
      </p:sp>
    </p:spTree>
    <p:extLst>
      <p:ext uri="{BB962C8B-B14F-4D97-AF65-F5344CB8AC3E}">
        <p14:creationId xmlns:p14="http://schemas.microsoft.com/office/powerpoint/2010/main" val="275751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95395" y="2667000"/>
            <a:ext cx="5186405" cy="1752600"/>
            <a:chOff x="0" y="0"/>
            <a:chExt cx="2287475" cy="914990"/>
          </a:xfrm>
          <a:solidFill>
            <a:schemeClr val="accent5">
              <a:lumMod val="75000"/>
            </a:schemeClr>
          </a:solidFill>
          <a:effectLst/>
        </p:grpSpPr>
        <p:sp>
          <p:nvSpPr>
            <p:cNvPr id="15" name="Chevron 14"/>
            <p:cNvSpPr/>
            <p:nvPr/>
          </p:nvSpPr>
          <p:spPr>
            <a:xfrm>
              <a:off x="0" y="0"/>
              <a:ext cx="2287475" cy="914990"/>
            </a:xfrm>
            <a:prstGeom prst="chevron">
              <a:avLst/>
            </a:prstGeom>
            <a:solidFill>
              <a:schemeClr val="accent4">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hevron 4"/>
            <p:cNvSpPr/>
            <p:nvPr/>
          </p:nvSpPr>
          <p:spPr>
            <a:xfrm>
              <a:off x="457495" y="0"/>
              <a:ext cx="1372485" cy="9149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a:t>
              </a:r>
              <a:r>
                <a:rPr lang="en-US" b="1" dirty="0">
                  <a:solidFill>
                    <a:schemeClr val="bg1"/>
                  </a:solidFill>
                  <a:latin typeface="Calibri"/>
                </a:rPr>
                <a:t>2</a:t>
              </a:r>
              <a:r>
                <a:rPr lang="en-US" b="1" dirty="0" smtClean="0">
                  <a:solidFill>
                    <a:schemeClr val="bg1"/>
                  </a:solidFill>
                  <a:latin typeface="Calibri"/>
                </a:rPr>
                <a:t>:</a:t>
              </a:r>
            </a:p>
            <a:p>
              <a:pPr algn="ctr" defTabSz="1689100">
                <a:lnSpc>
                  <a:spcPct val="90000"/>
                </a:lnSpc>
                <a:spcBef>
                  <a:spcPct val="0"/>
                </a:spcBef>
                <a:spcAft>
                  <a:spcPct val="35000"/>
                </a:spcAft>
              </a:pPr>
              <a:r>
                <a:rPr lang="en-US" b="1" dirty="0" smtClean="0">
                  <a:solidFill>
                    <a:schemeClr val="bg1"/>
                  </a:solidFill>
                  <a:latin typeface="Calibri"/>
                </a:rPr>
                <a:t>NETWORK LEARNING</a:t>
              </a:r>
            </a:p>
            <a:p>
              <a:pPr algn="ctr" defTabSz="1689100">
                <a:lnSpc>
                  <a:spcPct val="90000"/>
                </a:lnSpc>
                <a:spcBef>
                  <a:spcPct val="0"/>
                </a:spcBef>
                <a:spcAft>
                  <a:spcPct val="35000"/>
                </a:spcAft>
              </a:pPr>
              <a:r>
                <a:rPr lang="en-US" dirty="0" smtClean="0">
                  <a:solidFill>
                    <a:schemeClr val="bg1"/>
                  </a:solidFill>
                  <a:latin typeface="Calibri"/>
                </a:rPr>
                <a:t>(1-3 yrs.)</a:t>
              </a:r>
              <a:endParaRPr lang="en-US" dirty="0">
                <a:solidFill>
                  <a:schemeClr val="bg1"/>
                </a:solidFill>
                <a:latin typeface="Calibri"/>
              </a:endParaRPr>
            </a:p>
          </p:txBody>
        </p:sp>
      </p:grpSp>
      <p:grpSp>
        <p:nvGrpSpPr>
          <p:cNvPr id="5" name="Group 4"/>
          <p:cNvGrpSpPr/>
          <p:nvPr/>
        </p:nvGrpSpPr>
        <p:grpSpPr>
          <a:xfrm>
            <a:off x="168687" y="876108"/>
            <a:ext cx="3255508" cy="1743204"/>
            <a:chOff x="0" y="-922187"/>
            <a:chExt cx="2287475" cy="914990"/>
          </a:xfrm>
          <a:solidFill>
            <a:schemeClr val="accent6">
              <a:lumMod val="50000"/>
            </a:schemeClr>
          </a:solidFill>
          <a:effectLst/>
        </p:grpSpPr>
        <p:sp>
          <p:nvSpPr>
            <p:cNvPr id="6" name="Chevron 5"/>
            <p:cNvSpPr/>
            <p:nvPr/>
          </p:nvSpPr>
          <p:spPr>
            <a:xfrm>
              <a:off x="0" y="-922187"/>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Chevron 4"/>
            <p:cNvSpPr/>
            <p:nvPr/>
          </p:nvSpPr>
          <p:spPr>
            <a:xfrm>
              <a:off x="648441" y="-882977"/>
              <a:ext cx="1050075" cy="8365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1</a:t>
              </a:r>
            </a:p>
            <a:p>
              <a:pPr algn="ctr" defTabSz="1689100">
                <a:lnSpc>
                  <a:spcPct val="90000"/>
                </a:lnSpc>
                <a:spcBef>
                  <a:spcPct val="0"/>
                </a:spcBef>
                <a:spcAft>
                  <a:spcPct val="35000"/>
                </a:spcAft>
              </a:pPr>
              <a:r>
                <a:rPr lang="en-US" b="1" dirty="0" smtClean="0">
                  <a:solidFill>
                    <a:schemeClr val="bg1"/>
                  </a:solidFill>
                  <a:latin typeface="Calibri"/>
                </a:rPr>
                <a:t>CHARTERING </a:t>
              </a:r>
            </a:p>
            <a:p>
              <a:pPr algn="ctr" defTabSz="1689100">
                <a:lnSpc>
                  <a:spcPct val="90000"/>
                </a:lnSpc>
                <a:spcBef>
                  <a:spcPct val="0"/>
                </a:spcBef>
                <a:spcAft>
                  <a:spcPct val="35000"/>
                </a:spcAft>
              </a:pPr>
              <a:r>
                <a:rPr lang="en-US" dirty="0" smtClean="0">
                  <a:solidFill>
                    <a:schemeClr val="bg1"/>
                  </a:solidFill>
                  <a:latin typeface="Calibri"/>
                </a:rPr>
                <a:t>(3-12 mos.)</a:t>
              </a:r>
              <a:endParaRPr lang="en-US" dirty="0">
                <a:solidFill>
                  <a:schemeClr val="bg1"/>
                </a:solidFill>
                <a:latin typeface="Calibri"/>
              </a:endParaRPr>
            </a:p>
          </p:txBody>
        </p:sp>
      </p:grpSp>
      <p:grpSp>
        <p:nvGrpSpPr>
          <p:cNvPr id="17" name="Group 16"/>
          <p:cNvGrpSpPr/>
          <p:nvPr/>
        </p:nvGrpSpPr>
        <p:grpSpPr>
          <a:xfrm>
            <a:off x="4106958" y="4572000"/>
            <a:ext cx="4732242" cy="1709228"/>
            <a:chOff x="0" y="0"/>
            <a:chExt cx="2287475" cy="914990"/>
          </a:xfrm>
          <a:solidFill>
            <a:schemeClr val="accent5">
              <a:lumMod val="50000"/>
            </a:schemeClr>
          </a:solidFill>
          <a:effectLst/>
        </p:grpSpPr>
        <p:sp>
          <p:nvSpPr>
            <p:cNvPr id="18" name="Chevron 17"/>
            <p:cNvSpPr/>
            <p:nvPr/>
          </p:nvSpPr>
          <p:spPr>
            <a:xfrm>
              <a:off x="0" y="0"/>
              <a:ext cx="2287475" cy="914990"/>
            </a:xfrm>
            <a:prstGeom prst="chevron">
              <a:avLst/>
            </a:prstGeom>
            <a:solidFill>
              <a:srgbClr val="224A4C"/>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hevron 4"/>
            <p:cNvSpPr/>
            <p:nvPr/>
          </p:nvSpPr>
          <p:spPr>
            <a:xfrm>
              <a:off x="643617" y="0"/>
              <a:ext cx="1041691" cy="914990"/>
            </a:xfrm>
            <a:prstGeom prst="rect">
              <a:avLst/>
            </a:prstGeom>
            <a:solidFill>
              <a:schemeClr val="accent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prstClr val="white"/>
                  </a:solidFill>
                  <a:latin typeface="Calibri"/>
                </a:rPr>
                <a:t>PHASE 3:</a:t>
              </a:r>
            </a:p>
            <a:p>
              <a:pPr algn="ctr" defTabSz="1689100">
                <a:lnSpc>
                  <a:spcPct val="90000"/>
                </a:lnSpc>
                <a:spcBef>
                  <a:spcPct val="0"/>
                </a:spcBef>
                <a:spcAft>
                  <a:spcPct val="35000"/>
                </a:spcAft>
              </a:pPr>
              <a:r>
                <a:rPr lang="en-US" b="1" dirty="0" smtClean="0">
                  <a:solidFill>
                    <a:prstClr val="white"/>
                  </a:solidFill>
                  <a:latin typeface="Calibri"/>
                </a:rPr>
                <a:t>SPREADING</a:t>
              </a:r>
            </a:p>
            <a:p>
              <a:pPr algn="ctr" defTabSz="1689100">
                <a:lnSpc>
                  <a:spcPct val="90000"/>
                </a:lnSpc>
                <a:spcBef>
                  <a:spcPct val="0"/>
                </a:spcBef>
                <a:spcAft>
                  <a:spcPct val="35000"/>
                </a:spcAft>
              </a:pPr>
              <a:r>
                <a:rPr lang="en-US" dirty="0" smtClean="0">
                  <a:solidFill>
                    <a:prstClr val="white"/>
                  </a:solidFill>
                  <a:latin typeface="Calibri"/>
                </a:rPr>
                <a:t>(1-xx yrs.) </a:t>
              </a:r>
              <a:endParaRPr lang="en-US" dirty="0">
                <a:solidFill>
                  <a:prstClr val="white"/>
                </a:solidFill>
                <a:latin typeface="Calibri"/>
              </a:endParaRPr>
            </a:p>
          </p:txBody>
        </p:sp>
      </p:grpSp>
      <p:sp>
        <p:nvSpPr>
          <p:cNvPr id="36" name="TextBox 35"/>
          <p:cNvSpPr txBox="1"/>
          <p:nvPr/>
        </p:nvSpPr>
        <p:spPr>
          <a:xfrm>
            <a:off x="7188204" y="3353485"/>
            <a:ext cx="184666" cy="369332"/>
          </a:xfrm>
          <a:prstGeom prst="rect">
            <a:avLst/>
          </a:prstGeom>
          <a:noFill/>
        </p:spPr>
        <p:txBody>
          <a:bodyPr wrap="none" rtlCol="0">
            <a:spAutoFit/>
          </a:bodyPr>
          <a:lstStyle/>
          <a:p>
            <a:pPr defTabSz="914400"/>
            <a:endParaRPr lang="en-US" dirty="0">
              <a:solidFill>
                <a:srgbClr val="2E2E2E"/>
              </a:solidFill>
              <a:latin typeface="Calibri"/>
            </a:endParaRPr>
          </a:p>
        </p:txBody>
      </p:sp>
    </p:spTree>
    <p:extLst>
      <p:ext uri="{BB962C8B-B14F-4D97-AF65-F5344CB8AC3E}">
        <p14:creationId xmlns:p14="http://schemas.microsoft.com/office/powerpoint/2010/main" val="164054647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73681" y="1295400"/>
            <a:ext cx="3809999" cy="1752600"/>
            <a:chOff x="0" y="0"/>
            <a:chExt cx="2287475" cy="914990"/>
          </a:xfrm>
          <a:solidFill>
            <a:schemeClr val="accent4">
              <a:lumMod val="40000"/>
              <a:lumOff val="60000"/>
            </a:schemeClr>
          </a:solidFill>
          <a:effectLst/>
        </p:grpSpPr>
        <p:sp>
          <p:nvSpPr>
            <p:cNvPr id="15" name="Chevron 14"/>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hevron 4"/>
            <p:cNvSpPr/>
            <p:nvPr/>
          </p:nvSpPr>
          <p:spPr>
            <a:xfrm>
              <a:off x="530693" y="39782"/>
              <a:ext cx="1235236" cy="8752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a:t>
              </a:r>
              <a:r>
                <a:rPr lang="en-US" b="1" dirty="0">
                  <a:solidFill>
                    <a:schemeClr val="bg1"/>
                  </a:solidFill>
                  <a:latin typeface="Calibri"/>
                </a:rPr>
                <a:t>2</a:t>
              </a:r>
              <a:r>
                <a:rPr lang="en-US" b="1" dirty="0" smtClean="0">
                  <a:solidFill>
                    <a:schemeClr val="bg1"/>
                  </a:solidFill>
                  <a:latin typeface="Calibri"/>
                </a:rPr>
                <a:t>:</a:t>
              </a:r>
            </a:p>
            <a:p>
              <a:pPr algn="ctr" defTabSz="1689100">
                <a:lnSpc>
                  <a:spcPct val="90000"/>
                </a:lnSpc>
                <a:spcBef>
                  <a:spcPct val="0"/>
                </a:spcBef>
                <a:spcAft>
                  <a:spcPct val="35000"/>
                </a:spcAft>
              </a:pPr>
              <a:r>
                <a:rPr lang="en-US" b="1" dirty="0" smtClean="0">
                  <a:solidFill>
                    <a:schemeClr val="bg1"/>
                  </a:solidFill>
                  <a:latin typeface="Calibri"/>
                </a:rPr>
                <a:t>NETWORK LEARNING</a:t>
              </a:r>
            </a:p>
            <a:p>
              <a:pPr algn="ctr" defTabSz="1689100">
                <a:lnSpc>
                  <a:spcPct val="90000"/>
                </a:lnSpc>
                <a:spcBef>
                  <a:spcPct val="0"/>
                </a:spcBef>
                <a:spcAft>
                  <a:spcPct val="35000"/>
                </a:spcAft>
              </a:pPr>
              <a:r>
                <a:rPr lang="en-US" dirty="0" smtClean="0">
                  <a:solidFill>
                    <a:schemeClr val="bg1"/>
                  </a:solidFill>
                  <a:latin typeface="Calibri"/>
                </a:rPr>
                <a:t>(1-3 yrs.)</a:t>
              </a:r>
              <a:endParaRPr lang="en-US" dirty="0">
                <a:solidFill>
                  <a:schemeClr val="bg1"/>
                </a:solidFill>
                <a:latin typeface="Calibri"/>
              </a:endParaRPr>
            </a:p>
          </p:txBody>
        </p:sp>
      </p:grpSp>
      <p:grpSp>
        <p:nvGrpSpPr>
          <p:cNvPr id="5" name="Group 4"/>
          <p:cNvGrpSpPr/>
          <p:nvPr/>
        </p:nvGrpSpPr>
        <p:grpSpPr>
          <a:xfrm>
            <a:off x="203973" y="1304796"/>
            <a:ext cx="3255508" cy="1743204"/>
            <a:chOff x="0" y="0"/>
            <a:chExt cx="2287475" cy="914990"/>
          </a:xfrm>
          <a:solidFill>
            <a:schemeClr val="accent6">
              <a:lumMod val="50000"/>
            </a:schemeClr>
          </a:solidFill>
          <a:effectLst/>
        </p:grpSpPr>
        <p:sp>
          <p:nvSpPr>
            <p:cNvPr id="6" name="Chevron 5"/>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Chevron 4"/>
            <p:cNvSpPr/>
            <p:nvPr/>
          </p:nvSpPr>
          <p:spPr>
            <a:xfrm>
              <a:off x="648441" y="38424"/>
              <a:ext cx="1050075" cy="8365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1</a:t>
              </a:r>
            </a:p>
            <a:p>
              <a:pPr algn="ctr" defTabSz="1689100">
                <a:lnSpc>
                  <a:spcPct val="90000"/>
                </a:lnSpc>
                <a:spcBef>
                  <a:spcPct val="0"/>
                </a:spcBef>
                <a:spcAft>
                  <a:spcPct val="35000"/>
                </a:spcAft>
              </a:pPr>
              <a:r>
                <a:rPr lang="en-US" b="1" dirty="0" smtClean="0">
                  <a:solidFill>
                    <a:schemeClr val="bg1"/>
                  </a:solidFill>
                  <a:latin typeface="Calibri"/>
                </a:rPr>
                <a:t>CHARTERING </a:t>
              </a:r>
            </a:p>
            <a:p>
              <a:pPr algn="ctr" defTabSz="1689100">
                <a:lnSpc>
                  <a:spcPct val="90000"/>
                </a:lnSpc>
                <a:spcBef>
                  <a:spcPct val="0"/>
                </a:spcBef>
                <a:spcAft>
                  <a:spcPct val="35000"/>
                </a:spcAft>
              </a:pPr>
              <a:r>
                <a:rPr lang="en-US" dirty="0" smtClean="0">
                  <a:solidFill>
                    <a:schemeClr val="bg1"/>
                  </a:solidFill>
                  <a:latin typeface="Calibri"/>
                </a:rPr>
                <a:t>(3-12 mos.)</a:t>
              </a:r>
              <a:endParaRPr lang="en-US" dirty="0">
                <a:solidFill>
                  <a:schemeClr val="bg1"/>
                </a:solidFill>
                <a:latin typeface="Calibri"/>
              </a:endParaRPr>
            </a:p>
          </p:txBody>
        </p:sp>
      </p:grpSp>
      <p:grpSp>
        <p:nvGrpSpPr>
          <p:cNvPr id="17" name="Group 16"/>
          <p:cNvGrpSpPr/>
          <p:nvPr/>
        </p:nvGrpSpPr>
        <p:grpSpPr>
          <a:xfrm>
            <a:off x="5986375" y="1338772"/>
            <a:ext cx="3195350" cy="1709228"/>
            <a:chOff x="0" y="0"/>
            <a:chExt cx="2287475" cy="914990"/>
          </a:xfrm>
          <a:solidFill>
            <a:schemeClr val="accent2">
              <a:lumMod val="40000"/>
              <a:lumOff val="60000"/>
            </a:schemeClr>
          </a:solidFill>
          <a:effectLst/>
        </p:grpSpPr>
        <p:sp>
          <p:nvSpPr>
            <p:cNvPr id="18" name="Chevron 17"/>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hevron 4"/>
            <p:cNvSpPr/>
            <p:nvPr/>
          </p:nvSpPr>
          <p:spPr>
            <a:xfrm>
              <a:off x="643617" y="0"/>
              <a:ext cx="1041691" cy="914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prstClr val="white"/>
                  </a:solidFill>
                  <a:latin typeface="Calibri"/>
                </a:rPr>
                <a:t>PHASE 3:</a:t>
              </a:r>
            </a:p>
            <a:p>
              <a:pPr algn="ctr" defTabSz="1689100">
                <a:lnSpc>
                  <a:spcPct val="90000"/>
                </a:lnSpc>
                <a:spcBef>
                  <a:spcPct val="0"/>
                </a:spcBef>
                <a:spcAft>
                  <a:spcPct val="35000"/>
                </a:spcAft>
              </a:pPr>
              <a:r>
                <a:rPr lang="en-US" b="1" dirty="0" smtClean="0">
                  <a:solidFill>
                    <a:prstClr val="white"/>
                  </a:solidFill>
                  <a:latin typeface="Calibri"/>
                </a:rPr>
                <a:t>SPREAD</a:t>
              </a:r>
            </a:p>
            <a:p>
              <a:pPr algn="ctr" defTabSz="1689100">
                <a:lnSpc>
                  <a:spcPct val="90000"/>
                </a:lnSpc>
                <a:spcBef>
                  <a:spcPct val="0"/>
                </a:spcBef>
                <a:spcAft>
                  <a:spcPct val="35000"/>
                </a:spcAft>
              </a:pPr>
              <a:r>
                <a:rPr lang="en-US" dirty="0" smtClean="0">
                  <a:solidFill>
                    <a:prstClr val="white"/>
                  </a:solidFill>
                  <a:latin typeface="Calibri"/>
                </a:rPr>
                <a:t>(1-xx yrs.) </a:t>
              </a:r>
              <a:endParaRPr lang="en-US" dirty="0">
                <a:solidFill>
                  <a:prstClr val="white"/>
                </a:solidFill>
                <a:latin typeface="Calibri"/>
              </a:endParaRPr>
            </a:p>
          </p:txBody>
        </p:sp>
      </p:grpSp>
      <p:sp>
        <p:nvSpPr>
          <p:cNvPr id="25" name="TextBox 24"/>
          <p:cNvSpPr txBox="1"/>
          <p:nvPr/>
        </p:nvSpPr>
        <p:spPr>
          <a:xfrm>
            <a:off x="914400" y="609600"/>
            <a:ext cx="7239000" cy="461665"/>
          </a:xfrm>
          <a:prstGeom prst="rect">
            <a:avLst/>
          </a:prstGeom>
          <a:noFill/>
        </p:spPr>
        <p:txBody>
          <a:bodyPr wrap="square" rtlCol="0">
            <a:spAutoFit/>
          </a:bodyPr>
          <a:lstStyle/>
          <a:p>
            <a:pPr algn="ctr" defTabSz="914400"/>
            <a:r>
              <a:rPr lang="en-US" sz="2400" b="1" dirty="0" smtClean="0">
                <a:solidFill>
                  <a:srgbClr val="2E2E2E"/>
                </a:solidFill>
                <a:latin typeface="Arial"/>
                <a:cs typeface="Arial"/>
              </a:rPr>
              <a:t>LIFECYCLE OF A NIC</a:t>
            </a:r>
            <a:endParaRPr lang="en-US" sz="2400" b="1" dirty="0">
              <a:solidFill>
                <a:srgbClr val="2E2E2E"/>
              </a:solidFill>
              <a:latin typeface="Arial"/>
              <a:cs typeface="Arial"/>
            </a:endParaRPr>
          </a:p>
        </p:txBody>
      </p:sp>
      <p:sp>
        <p:nvSpPr>
          <p:cNvPr id="36" name="TextBox 35"/>
          <p:cNvSpPr txBox="1"/>
          <p:nvPr/>
        </p:nvSpPr>
        <p:spPr>
          <a:xfrm>
            <a:off x="7188204" y="3353485"/>
            <a:ext cx="184666" cy="369332"/>
          </a:xfrm>
          <a:prstGeom prst="rect">
            <a:avLst/>
          </a:prstGeom>
          <a:noFill/>
        </p:spPr>
        <p:txBody>
          <a:bodyPr wrap="none" rtlCol="0">
            <a:spAutoFit/>
          </a:bodyPr>
          <a:lstStyle/>
          <a:p>
            <a:pPr defTabSz="914400"/>
            <a:endParaRPr lang="en-US" dirty="0">
              <a:solidFill>
                <a:srgbClr val="2E2E2E"/>
              </a:solidFill>
              <a:latin typeface="Calibri"/>
            </a:endParaRPr>
          </a:p>
        </p:txBody>
      </p:sp>
      <p:sp>
        <p:nvSpPr>
          <p:cNvPr id="30" name="Content Placeholder 3"/>
          <p:cNvSpPr txBox="1">
            <a:spLocks/>
          </p:cNvSpPr>
          <p:nvPr/>
        </p:nvSpPr>
        <p:spPr>
          <a:xfrm>
            <a:off x="457200" y="3352800"/>
            <a:ext cx="8153400" cy="3048000"/>
          </a:xfrm>
          <a:prstGeom prst="rect">
            <a:avLst/>
          </a:prstGeom>
        </p:spPr>
        <p:txBody>
          <a:bodyPr/>
          <a:lstStyle>
            <a:lvl1pPr marL="256032" indent="-256032" algn="l" defTabSz="914400" rtl="0" eaLnBrk="1" latinLnBrk="0" hangingPunct="1">
              <a:lnSpc>
                <a:spcPct val="95000"/>
              </a:lnSpc>
              <a:spcBef>
                <a:spcPts val="1200"/>
              </a:spcBef>
              <a:buClr>
                <a:srgbClr val="1D4D94"/>
              </a:buClr>
              <a:buSzPct val="125000"/>
              <a:buFont typeface="Wingdings" charset="2"/>
              <a:buChar char="§"/>
              <a:defRPr sz="2200" kern="1200">
                <a:solidFill>
                  <a:schemeClr val="tx1"/>
                </a:solidFill>
                <a:latin typeface="Gill Sans MT" pitchFamily="34" charset="0"/>
                <a:ea typeface="+mn-ea"/>
                <a:cs typeface="Arial" pitchFamily="34" charset="0"/>
              </a:defRPr>
            </a:lvl1pPr>
            <a:lvl2pPr marL="557784" indent="-256032" algn="l" defTabSz="914400" rtl="0" eaLnBrk="1" latinLnBrk="0" hangingPunct="1">
              <a:lnSpc>
                <a:spcPct val="95000"/>
              </a:lnSpc>
              <a:spcBef>
                <a:spcPts val="600"/>
              </a:spcBef>
              <a:buClr>
                <a:srgbClr val="1D4D94"/>
              </a:buClr>
              <a:buFont typeface="Arial" pitchFamily="34" charset="0"/>
              <a:buChar char="–"/>
              <a:defRPr sz="2100" kern="1200">
                <a:solidFill>
                  <a:schemeClr val="tx1"/>
                </a:solidFill>
                <a:latin typeface="Gill Sans MT" pitchFamily="34" charset="0"/>
                <a:ea typeface="+mn-ea"/>
                <a:cs typeface="Arial" pitchFamily="34" charset="0"/>
              </a:defRPr>
            </a:lvl2pPr>
            <a:lvl3pPr marL="822960" indent="-182880" algn="l" defTabSz="914400" rtl="0" eaLnBrk="1" latinLnBrk="0" hangingPunct="1">
              <a:lnSpc>
                <a:spcPct val="95000"/>
              </a:lnSpc>
              <a:spcBef>
                <a:spcPts val="600"/>
              </a:spcBef>
              <a:buClr>
                <a:srgbClr val="1D4D94"/>
              </a:buClr>
              <a:buFont typeface="Arial" pitchFamily="34" charset="0"/>
              <a:buChar char="•"/>
              <a:defRPr sz="2100" kern="1200">
                <a:solidFill>
                  <a:schemeClr val="tx1"/>
                </a:solidFill>
                <a:latin typeface="Gill Sans MT"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1"/>
                </a:solidFill>
              </a:rPr>
              <a:t>GOALS: </a:t>
            </a:r>
            <a:r>
              <a:rPr lang="en-US" dirty="0" smtClean="0">
                <a:solidFill>
                  <a:srgbClr val="2E2E2E"/>
                </a:solidFill>
              </a:rPr>
              <a:t>(1) Charter, (2) Hub team and (3) Network Members</a:t>
            </a:r>
          </a:p>
          <a:p>
            <a:pPr marL="0" indent="0">
              <a:buNone/>
            </a:pPr>
            <a:r>
              <a:rPr lang="en-US" dirty="0" smtClean="0">
                <a:solidFill>
                  <a:schemeClr val="accent1"/>
                </a:solidFill>
              </a:rPr>
              <a:t>KEY ACTIVITIES</a:t>
            </a:r>
          </a:p>
          <a:p>
            <a:r>
              <a:rPr lang="en-US" dirty="0" smtClean="0">
                <a:solidFill>
                  <a:srgbClr val="2E2E2E"/>
                </a:solidFill>
              </a:rPr>
              <a:t>Iterative analysis of the problem</a:t>
            </a:r>
          </a:p>
          <a:p>
            <a:r>
              <a:rPr lang="en-US" dirty="0" smtClean="0">
                <a:solidFill>
                  <a:srgbClr val="2E2E2E"/>
                </a:solidFill>
              </a:rPr>
              <a:t>Selection of leverage points &amp; development of content</a:t>
            </a:r>
          </a:p>
          <a:p>
            <a:r>
              <a:rPr lang="en-US" dirty="0" smtClean="0">
                <a:solidFill>
                  <a:srgbClr val="2E2E2E"/>
                </a:solidFill>
              </a:rPr>
              <a:t>Identify roles at the Hub and the Districts</a:t>
            </a:r>
          </a:p>
          <a:p>
            <a:r>
              <a:rPr lang="en-US" dirty="0" smtClean="0">
                <a:solidFill>
                  <a:srgbClr val="2E2E2E"/>
                </a:solidFill>
              </a:rPr>
              <a:t>Build relationships with each site</a:t>
            </a:r>
          </a:p>
          <a:p>
            <a:pPr marL="0" indent="0">
              <a:buNone/>
            </a:pPr>
            <a:r>
              <a:rPr lang="en-US" dirty="0" smtClean="0">
                <a:solidFill>
                  <a:schemeClr val="accent1"/>
                </a:solidFill>
              </a:rPr>
              <a:t>WHO? </a:t>
            </a:r>
            <a:r>
              <a:rPr lang="en-US" dirty="0" smtClean="0"/>
              <a:t>Initiation team</a:t>
            </a:r>
          </a:p>
        </p:txBody>
      </p:sp>
    </p:spTree>
    <p:extLst>
      <p:ext uri="{BB962C8B-B14F-4D97-AF65-F5344CB8AC3E}">
        <p14:creationId xmlns:p14="http://schemas.microsoft.com/office/powerpoint/2010/main" val="200707917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Different flavors of improvement problems</a:t>
            </a:r>
            <a:endParaRPr lang="en-US" dirty="0"/>
          </a:p>
        </p:txBody>
      </p:sp>
      <p:sp>
        <p:nvSpPr>
          <p:cNvPr id="4" name="Content Placeholder 3"/>
          <p:cNvSpPr>
            <a:spLocks noGrp="1"/>
          </p:cNvSpPr>
          <p:nvPr>
            <p:ph idx="1"/>
          </p:nvPr>
        </p:nvSpPr>
        <p:spPr>
          <a:xfrm>
            <a:off x="457200" y="1676399"/>
            <a:ext cx="5105400" cy="4343401"/>
          </a:xfrm>
        </p:spPr>
        <p:txBody>
          <a:bodyPr/>
          <a:lstStyle/>
          <a:p>
            <a:r>
              <a:rPr lang="en-US" dirty="0" smtClean="0"/>
              <a:t>Improving something that exists</a:t>
            </a:r>
          </a:p>
          <a:p>
            <a:r>
              <a:rPr lang="en-US" dirty="0" smtClean="0"/>
              <a:t>Designing or redesigning something new</a:t>
            </a:r>
          </a:p>
          <a:p>
            <a:r>
              <a:rPr lang="en-US" dirty="0" smtClean="0"/>
              <a:t>Spreading known changes</a:t>
            </a:r>
          </a:p>
          <a:p>
            <a:endParaRPr lang="en-US" dirty="0" smtClean="0"/>
          </a:p>
        </p:txBody>
      </p:sp>
      <p:sp>
        <p:nvSpPr>
          <p:cNvPr id="2" name="Slide Number Placeholder 1"/>
          <p:cNvSpPr>
            <a:spLocks noGrp="1"/>
          </p:cNvSpPr>
          <p:nvPr>
            <p:ph type="sldNum" sz="quarter" idx="12"/>
          </p:nvPr>
        </p:nvSpPr>
        <p:spPr/>
        <p:txBody>
          <a:bodyPr/>
          <a:lstStyle/>
          <a:p>
            <a:fld id="{06735C5A-BAF9-405B-B02A-223EE3FD7BC9}" type="slidenum">
              <a:rPr lang="en-US" smtClean="0"/>
              <a:pPr/>
              <a:t>16</a:t>
            </a:fld>
            <a:endParaRPr lang="en-US" dirty="0"/>
          </a:p>
        </p:txBody>
      </p:sp>
    </p:spTree>
    <p:extLst>
      <p:ext uri="{BB962C8B-B14F-4D97-AF65-F5344CB8AC3E}">
        <p14:creationId xmlns:p14="http://schemas.microsoft.com/office/powerpoint/2010/main" val="317508362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10" y="624438"/>
            <a:ext cx="3048000" cy="800219"/>
          </a:xfrm>
          <a:prstGeom prst="rect">
            <a:avLst/>
          </a:prstGeom>
          <a:noFill/>
        </p:spPr>
        <p:txBody>
          <a:bodyPr wrap="square" rtlCol="0">
            <a:spAutoFit/>
          </a:bodyPr>
          <a:lstStyle/>
          <a:p>
            <a:pPr algn="ctr" defTabSz="457200"/>
            <a:r>
              <a:rPr lang="en-US" dirty="0" smtClean="0">
                <a:solidFill>
                  <a:srgbClr val="262D35"/>
                </a:solidFill>
                <a:latin typeface="Gill Sans MT" pitchFamily="34" charset="0"/>
                <a:cs typeface="Arial" pitchFamily="34" charset="0"/>
              </a:rPr>
              <a:t>BTEN Driver Diagram</a:t>
            </a:r>
          </a:p>
          <a:p>
            <a:pPr algn="ctr" defTabSz="457200"/>
            <a:r>
              <a:rPr lang="en-US" sz="1400" dirty="0" smtClean="0">
                <a:solidFill>
                  <a:srgbClr val="292934"/>
                </a:solidFill>
                <a:latin typeface="Gill Sans MT" pitchFamily="34" charset="0"/>
                <a:cs typeface="Arial" pitchFamily="34" charset="0"/>
              </a:rPr>
              <a:t>Disclaimer:  Probably wrong </a:t>
            </a:r>
          </a:p>
          <a:p>
            <a:pPr algn="ctr" defTabSz="457200"/>
            <a:r>
              <a:rPr lang="en-US" sz="1400" dirty="0" smtClean="0">
                <a:solidFill>
                  <a:srgbClr val="292934"/>
                </a:solidFill>
                <a:latin typeface="Gill Sans MT" pitchFamily="34" charset="0"/>
                <a:cs typeface="Arial" pitchFamily="34" charset="0"/>
              </a:rPr>
              <a:t>and definitely incomplete</a:t>
            </a:r>
          </a:p>
        </p:txBody>
      </p:sp>
      <p:sp>
        <p:nvSpPr>
          <p:cNvPr id="5" name="TextBox 4"/>
          <p:cNvSpPr txBox="1"/>
          <p:nvPr/>
        </p:nvSpPr>
        <p:spPr>
          <a:xfrm>
            <a:off x="2715376" y="3223586"/>
            <a:ext cx="2514600" cy="3416320"/>
          </a:xfrm>
          <a:prstGeom prst="rect">
            <a:avLst/>
          </a:prstGeom>
          <a:solidFill>
            <a:schemeClr val="accent1">
              <a:lumMod val="40000"/>
              <a:lumOff val="60000"/>
            </a:schemeClr>
          </a:solidFill>
          <a:ln>
            <a:solidFill>
              <a:schemeClr val="accent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457200"/>
            <a:endParaRPr lang="en-US" dirty="0" smtClean="0">
              <a:solidFill>
                <a:srgbClr val="4C5A6A">
                  <a:lumMod val="50000"/>
                </a:srgbClr>
              </a:solidFill>
              <a:latin typeface="Gill Sans MT" pitchFamily="34" charset="0"/>
              <a:cs typeface="Arial" pitchFamily="34" charset="0"/>
            </a:endParaRPr>
          </a:p>
          <a:p>
            <a:pPr algn="ctr" defTabSz="457200"/>
            <a:r>
              <a:rPr lang="en-US" b="1" dirty="0" smtClean="0">
                <a:solidFill>
                  <a:srgbClr val="262D35"/>
                </a:solidFill>
                <a:latin typeface="Gill Sans MT" pitchFamily="34" charset="0"/>
                <a:cs typeface="Arial" pitchFamily="34" charset="0"/>
              </a:rPr>
              <a:t>Outcome Measures</a:t>
            </a:r>
          </a:p>
          <a:p>
            <a:pPr marL="400050" indent="-282575" defTabSz="457200">
              <a:buFont typeface="Arial"/>
              <a:buChar char="•"/>
            </a:pPr>
            <a:r>
              <a:rPr lang="en-US" sz="1600" dirty="0" smtClean="0">
                <a:solidFill>
                  <a:srgbClr val="4C5A6A">
                    <a:lumMod val="50000"/>
                  </a:srgbClr>
                </a:solidFill>
                <a:latin typeface="Gill Sans MT" pitchFamily="34" charset="0"/>
                <a:cs typeface="Arial" pitchFamily="34" charset="0"/>
              </a:rPr>
              <a:t>Effectiveness </a:t>
            </a:r>
          </a:p>
          <a:p>
            <a:pPr marL="400050" indent="-282575" defTabSz="457200">
              <a:buFont typeface="Arial"/>
              <a:buChar char="•"/>
            </a:pPr>
            <a:r>
              <a:rPr lang="en-US" sz="1600" dirty="0" smtClean="0">
                <a:solidFill>
                  <a:srgbClr val="4C5A6A">
                    <a:lumMod val="50000"/>
                  </a:srgbClr>
                </a:solidFill>
                <a:latin typeface="Gill Sans MT" pitchFamily="34" charset="0"/>
                <a:cs typeface="Arial" pitchFamily="34" charset="0"/>
              </a:rPr>
              <a:t>Retention</a:t>
            </a:r>
          </a:p>
          <a:p>
            <a:pPr algn="ctr" defTabSz="457200"/>
            <a:endParaRPr lang="en-US" dirty="0">
              <a:solidFill>
                <a:srgbClr val="4C5A6A">
                  <a:lumMod val="50000"/>
                </a:srgbClr>
              </a:solidFill>
              <a:latin typeface="Gill Sans MT" pitchFamily="34" charset="0"/>
              <a:cs typeface="Arial" pitchFamily="34" charset="0"/>
            </a:endParaRPr>
          </a:p>
          <a:p>
            <a:pPr algn="ctr" defTabSz="457200"/>
            <a:r>
              <a:rPr lang="en-US" b="1" dirty="0" smtClean="0">
                <a:solidFill>
                  <a:srgbClr val="4C5A6A">
                    <a:lumMod val="50000"/>
                  </a:srgbClr>
                </a:solidFill>
                <a:latin typeface="Gill Sans MT" pitchFamily="34" charset="0"/>
                <a:cs typeface="Arial" pitchFamily="34" charset="0"/>
              </a:rPr>
              <a:t>On-Track Measures</a:t>
            </a:r>
          </a:p>
          <a:p>
            <a:pPr marL="403225" indent="-285750" defTabSz="457200">
              <a:buFont typeface="Arial"/>
              <a:buChar char="•"/>
            </a:pPr>
            <a:r>
              <a:rPr lang="en-US" sz="1600" dirty="0">
                <a:solidFill>
                  <a:srgbClr val="4C5A6A">
                    <a:lumMod val="50000"/>
                  </a:srgbClr>
                </a:solidFill>
                <a:latin typeface="Arial"/>
              </a:rPr>
              <a:t>Job satisfaction</a:t>
            </a:r>
          </a:p>
          <a:p>
            <a:pPr marL="403225" indent="-285750" defTabSz="457200">
              <a:buFont typeface="Arial"/>
              <a:buChar char="•"/>
            </a:pPr>
            <a:r>
              <a:rPr lang="en-US" sz="1600" dirty="0" smtClean="0">
                <a:solidFill>
                  <a:srgbClr val="4C5A6A">
                    <a:lumMod val="50000"/>
                  </a:srgbClr>
                </a:solidFill>
                <a:latin typeface="Arial"/>
              </a:rPr>
              <a:t>Feelings </a:t>
            </a:r>
            <a:r>
              <a:rPr lang="en-US" sz="1600" dirty="0">
                <a:solidFill>
                  <a:srgbClr val="4C5A6A">
                    <a:lumMod val="50000"/>
                  </a:srgbClr>
                </a:solidFill>
                <a:latin typeface="Arial"/>
              </a:rPr>
              <a:t>of being overwhelmed</a:t>
            </a:r>
          </a:p>
          <a:p>
            <a:pPr marL="403225" indent="-285750" defTabSz="457200">
              <a:buFont typeface="Arial"/>
              <a:buChar char="•"/>
            </a:pPr>
            <a:r>
              <a:rPr lang="en-US" sz="1600" dirty="0" smtClean="0">
                <a:solidFill>
                  <a:srgbClr val="4C5A6A">
                    <a:lumMod val="50000"/>
                  </a:srgbClr>
                </a:solidFill>
                <a:latin typeface="Arial"/>
              </a:rPr>
              <a:t>Self</a:t>
            </a:r>
            <a:r>
              <a:rPr lang="en-US" sz="1600" dirty="0">
                <a:solidFill>
                  <a:srgbClr val="4C5A6A">
                    <a:lumMod val="50000"/>
                  </a:srgbClr>
                </a:solidFill>
                <a:latin typeface="Arial"/>
              </a:rPr>
              <a:t>-efficacy beliefs</a:t>
            </a:r>
          </a:p>
          <a:p>
            <a:pPr marL="403225" indent="-285750" defTabSz="457200">
              <a:buFont typeface="Arial"/>
              <a:buChar char="•"/>
            </a:pPr>
            <a:r>
              <a:rPr lang="en-US" sz="1600" dirty="0" smtClean="0">
                <a:solidFill>
                  <a:srgbClr val="4C5A6A">
                    <a:lumMod val="50000"/>
                  </a:srgbClr>
                </a:solidFill>
                <a:latin typeface="Arial"/>
              </a:rPr>
              <a:t>Classroom management</a:t>
            </a:r>
          </a:p>
          <a:p>
            <a:pPr marL="403225" indent="-285750" defTabSz="457200">
              <a:buFont typeface="Arial"/>
              <a:buChar char="•"/>
            </a:pPr>
            <a:endParaRPr lang="en-US" sz="1600" dirty="0">
              <a:solidFill>
                <a:srgbClr val="4C5A6A">
                  <a:lumMod val="50000"/>
                </a:srgbClr>
              </a:solidFill>
              <a:latin typeface="Arial"/>
            </a:endParaRPr>
          </a:p>
        </p:txBody>
      </p:sp>
      <p:sp>
        <p:nvSpPr>
          <p:cNvPr id="6" name="TextBox 5"/>
          <p:cNvSpPr txBox="1"/>
          <p:nvPr/>
        </p:nvSpPr>
        <p:spPr>
          <a:xfrm>
            <a:off x="6119680" y="802979"/>
            <a:ext cx="2590800" cy="369332"/>
          </a:xfrm>
          <a:prstGeom prst="rect">
            <a:avLst/>
          </a:prstGeom>
          <a:noFill/>
        </p:spPr>
        <p:txBody>
          <a:bodyPr wrap="square" rtlCol="0">
            <a:spAutoFit/>
          </a:bodyPr>
          <a:lstStyle/>
          <a:p>
            <a:pPr algn="ctr" defTabSz="457200"/>
            <a:r>
              <a:rPr lang="en-US" b="1" dirty="0" smtClean="0">
                <a:solidFill>
                  <a:srgbClr val="4C5A6A">
                    <a:lumMod val="50000"/>
                  </a:srgbClr>
                </a:solidFill>
                <a:latin typeface="Gill Sans MT" pitchFamily="34" charset="0"/>
                <a:cs typeface="Arial" pitchFamily="34" charset="0"/>
              </a:rPr>
              <a:t>Primary Drivers</a:t>
            </a:r>
          </a:p>
        </p:txBody>
      </p:sp>
      <p:grpSp>
        <p:nvGrpSpPr>
          <p:cNvPr id="7" name="Group 6"/>
          <p:cNvGrpSpPr/>
          <p:nvPr/>
        </p:nvGrpSpPr>
        <p:grpSpPr>
          <a:xfrm>
            <a:off x="5827709" y="1295400"/>
            <a:ext cx="3200400" cy="5190530"/>
            <a:chOff x="5675309" y="1295400"/>
            <a:chExt cx="3200400" cy="5190530"/>
          </a:xfrm>
        </p:grpSpPr>
        <p:sp>
          <p:nvSpPr>
            <p:cNvPr id="8" name="TextBox 7"/>
            <p:cNvSpPr txBox="1"/>
            <p:nvPr/>
          </p:nvSpPr>
          <p:spPr>
            <a:xfrm>
              <a:off x="5675309" y="1295400"/>
              <a:ext cx="3200400" cy="923330"/>
            </a:xfrm>
            <a:prstGeom prst="rect">
              <a:avLst/>
            </a:prstGeom>
            <a:solidFill>
              <a:schemeClr val="tx2">
                <a:lumMod val="20000"/>
                <a:lumOff val="80000"/>
              </a:schemeClr>
            </a:solidFill>
            <a:ln>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defTabSz="457200"/>
              <a:r>
                <a:rPr lang="en-US" dirty="0" smtClean="0">
                  <a:solidFill>
                    <a:srgbClr val="292934"/>
                  </a:solidFill>
                  <a:latin typeface="Gill Sans MT" pitchFamily="34" charset="0"/>
                  <a:cs typeface="Arial" pitchFamily="34" charset="0"/>
                </a:rPr>
                <a:t>Strategic system to effectively recruit, hire, and assign new teachers</a:t>
              </a:r>
            </a:p>
          </p:txBody>
        </p:sp>
        <p:sp>
          <p:nvSpPr>
            <p:cNvPr id="9" name="TextBox 8"/>
            <p:cNvSpPr txBox="1"/>
            <p:nvPr/>
          </p:nvSpPr>
          <p:spPr>
            <a:xfrm>
              <a:off x="5675309" y="2362200"/>
              <a:ext cx="3200400" cy="923330"/>
            </a:xfrm>
            <a:prstGeom prst="rect">
              <a:avLst/>
            </a:prstGeom>
            <a:solidFill>
              <a:schemeClr val="tx2">
                <a:lumMod val="20000"/>
                <a:lumOff val="80000"/>
              </a:schemeClr>
            </a:solidFill>
            <a:ln>
              <a:solidFill>
                <a:srgbClr val="262D35"/>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defTabSz="457200"/>
              <a:r>
                <a:rPr lang="en-US" dirty="0" smtClean="0">
                  <a:solidFill>
                    <a:srgbClr val="292934"/>
                  </a:solidFill>
                  <a:latin typeface="Gill Sans MT" pitchFamily="34" charset="0"/>
                  <a:cs typeface="Arial" pitchFamily="34" charset="0"/>
                </a:rPr>
                <a:t>School-based professional community that supports </a:t>
              </a:r>
            </a:p>
            <a:p>
              <a:pPr algn="ctr" defTabSz="457200"/>
              <a:r>
                <a:rPr lang="en-US" dirty="0" smtClean="0">
                  <a:solidFill>
                    <a:srgbClr val="292934"/>
                  </a:solidFill>
                  <a:latin typeface="Gill Sans MT" pitchFamily="34" charset="0"/>
                  <a:cs typeface="Arial" pitchFamily="34" charset="0"/>
                </a:rPr>
                <a:t>new teachers</a:t>
              </a:r>
            </a:p>
          </p:txBody>
        </p:sp>
        <p:sp>
          <p:nvSpPr>
            <p:cNvPr id="10" name="TextBox 9"/>
            <p:cNvSpPr txBox="1"/>
            <p:nvPr/>
          </p:nvSpPr>
          <p:spPr>
            <a:xfrm>
              <a:off x="5675309" y="3419918"/>
              <a:ext cx="3200400" cy="923330"/>
            </a:xfrm>
            <a:prstGeom prst="rect">
              <a:avLst/>
            </a:prstGeom>
            <a:solidFill>
              <a:schemeClr val="tx2">
                <a:lumMod val="20000"/>
                <a:lumOff val="80000"/>
              </a:schemeClr>
            </a:solidFill>
            <a:ln>
              <a:solidFill>
                <a:srgbClr val="262D35"/>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pPr algn="ctr" defTabSz="457200"/>
              <a:r>
                <a:rPr lang="en-US" dirty="0" smtClean="0">
                  <a:solidFill>
                    <a:srgbClr val="292934"/>
                  </a:solidFill>
                  <a:latin typeface="Gill Sans MT" pitchFamily="34" charset="0"/>
                  <a:cs typeface="Arial" pitchFamily="34" charset="0"/>
                </a:rPr>
                <a:t>Feedback processes </a:t>
              </a:r>
            </a:p>
            <a:p>
              <a:pPr algn="ctr" defTabSz="457200"/>
              <a:r>
                <a:rPr lang="en-US" dirty="0" smtClean="0">
                  <a:solidFill>
                    <a:srgbClr val="292934"/>
                  </a:solidFill>
                  <a:latin typeface="Gill Sans MT" pitchFamily="34" charset="0"/>
                  <a:cs typeface="Arial" pitchFamily="34" charset="0"/>
                </a:rPr>
                <a:t>that support practice improvement</a:t>
              </a:r>
            </a:p>
          </p:txBody>
        </p:sp>
        <p:sp>
          <p:nvSpPr>
            <p:cNvPr id="11" name="TextBox 10"/>
            <p:cNvSpPr txBox="1"/>
            <p:nvPr/>
          </p:nvSpPr>
          <p:spPr>
            <a:xfrm>
              <a:off x="5675309" y="4495800"/>
              <a:ext cx="3200400" cy="923330"/>
            </a:xfrm>
            <a:prstGeom prst="rect">
              <a:avLst/>
            </a:prstGeom>
            <a:solidFill>
              <a:srgbClr val="F6DDD8"/>
            </a:solidFill>
            <a:ln>
              <a:solidFill>
                <a:srgbClr val="262D35"/>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defTabSz="457200"/>
              <a:r>
                <a:rPr lang="en-US" dirty="0" smtClean="0">
                  <a:solidFill>
                    <a:srgbClr val="000000"/>
                  </a:solidFill>
                  <a:latin typeface="Gill Sans MT" pitchFamily="34" charset="0"/>
                  <a:cs typeface="Arial" pitchFamily="34" charset="0"/>
                </a:rPr>
                <a:t>Relationship between principals and new teachers supports their development </a:t>
              </a:r>
            </a:p>
          </p:txBody>
        </p:sp>
        <p:sp>
          <p:nvSpPr>
            <p:cNvPr id="12" name="TextBox 11"/>
            <p:cNvSpPr txBox="1"/>
            <p:nvPr/>
          </p:nvSpPr>
          <p:spPr>
            <a:xfrm>
              <a:off x="5675309" y="5562600"/>
              <a:ext cx="3200400" cy="923330"/>
            </a:xfrm>
            <a:prstGeom prst="rect">
              <a:avLst/>
            </a:prstGeom>
            <a:solidFill>
              <a:schemeClr val="tx2">
                <a:lumMod val="20000"/>
                <a:lumOff val="80000"/>
              </a:schemeClr>
            </a:solidFill>
            <a:ln>
              <a:solidFill>
                <a:srgbClr val="262D35"/>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defTabSz="457200"/>
              <a:r>
                <a:rPr lang="en-US" dirty="0" smtClean="0">
                  <a:solidFill>
                    <a:srgbClr val="292934"/>
                  </a:solidFill>
                  <a:latin typeface="Gill Sans MT" pitchFamily="34" charset="0"/>
                  <a:cs typeface="Arial" pitchFamily="34" charset="0"/>
                </a:rPr>
                <a:t>Professional development </a:t>
              </a:r>
            </a:p>
            <a:p>
              <a:pPr algn="ctr" defTabSz="457200"/>
              <a:r>
                <a:rPr lang="en-US" dirty="0" smtClean="0">
                  <a:solidFill>
                    <a:srgbClr val="292934"/>
                  </a:solidFill>
                  <a:latin typeface="Gill Sans MT" pitchFamily="34" charset="0"/>
                  <a:cs typeface="Arial" pitchFamily="34" charset="0"/>
                </a:rPr>
                <a:t>that supports new teachers</a:t>
              </a:r>
            </a:p>
            <a:p>
              <a:pPr algn="ctr" defTabSz="457200"/>
              <a:endParaRPr lang="en-US" dirty="0" smtClean="0">
                <a:solidFill>
                  <a:srgbClr val="292934"/>
                </a:solidFill>
                <a:latin typeface="Gill Sans MT" pitchFamily="34" charset="0"/>
                <a:cs typeface="Arial" pitchFamily="34" charset="0"/>
              </a:endParaRPr>
            </a:p>
          </p:txBody>
        </p:sp>
      </p:grpSp>
      <p:sp>
        <p:nvSpPr>
          <p:cNvPr id="13" name="TextBox 12"/>
          <p:cNvSpPr txBox="1"/>
          <p:nvPr/>
        </p:nvSpPr>
        <p:spPr>
          <a:xfrm>
            <a:off x="321156" y="1557869"/>
            <a:ext cx="2514600" cy="3724097"/>
          </a:xfrm>
          <a:prstGeom prst="rect">
            <a:avLst/>
          </a:prstGeom>
          <a:solidFill>
            <a:schemeClr val="accent5">
              <a:lumMod val="60000"/>
              <a:lumOff val="40000"/>
            </a:schemeClr>
          </a:solidFill>
          <a:ln>
            <a:solidFill>
              <a:schemeClr val="accent4">
                <a:lumMod val="50000"/>
              </a:schemeClr>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defTabSz="457200"/>
            <a:endParaRPr lang="en-US" dirty="0" smtClean="0">
              <a:solidFill>
                <a:srgbClr val="4C5A6A">
                  <a:lumMod val="50000"/>
                </a:srgbClr>
              </a:solidFill>
              <a:latin typeface="Gill Sans MT" pitchFamily="34" charset="0"/>
              <a:cs typeface="Arial" pitchFamily="34" charset="0"/>
            </a:endParaRPr>
          </a:p>
          <a:p>
            <a:pPr algn="ctr" defTabSz="457200"/>
            <a:r>
              <a:rPr lang="en-US" b="1" dirty="0" smtClean="0">
                <a:solidFill>
                  <a:srgbClr val="4C5A6A">
                    <a:lumMod val="50000"/>
                  </a:srgbClr>
                </a:solidFill>
                <a:latin typeface="Gill Sans MT" pitchFamily="34" charset="0"/>
                <a:cs typeface="Arial" pitchFamily="34" charset="0"/>
              </a:rPr>
              <a:t>Aim Statement</a:t>
            </a:r>
          </a:p>
          <a:p>
            <a:pPr algn="ctr" defTabSz="457200"/>
            <a:endParaRPr lang="en-US" b="1" dirty="0" smtClean="0">
              <a:solidFill>
                <a:srgbClr val="4C5A6A">
                  <a:lumMod val="50000"/>
                </a:srgbClr>
              </a:solidFill>
              <a:latin typeface="Gill Sans MT" pitchFamily="34" charset="0"/>
              <a:cs typeface="Arial" pitchFamily="34" charset="0"/>
            </a:endParaRPr>
          </a:p>
          <a:p>
            <a:pPr algn="ctr" defTabSz="457200"/>
            <a:r>
              <a:rPr lang="en-US" dirty="0" smtClean="0">
                <a:solidFill>
                  <a:srgbClr val="4C5A6A">
                    <a:lumMod val="50000"/>
                  </a:srgbClr>
                </a:solidFill>
                <a:latin typeface="Gill Sans MT" pitchFamily="34" charset="0"/>
                <a:cs typeface="Arial" pitchFamily="34" charset="0"/>
              </a:rPr>
              <a:t>By June 2014, BTEN districts will increase the number of new teachers judged efficacious by XX and improve their retention rates by XX.</a:t>
            </a:r>
          </a:p>
          <a:p>
            <a:pPr algn="ctr" defTabSz="457200"/>
            <a:endParaRPr lang="en-US" dirty="0">
              <a:solidFill>
                <a:srgbClr val="4C5A6A">
                  <a:lumMod val="50000"/>
                </a:srgbClr>
              </a:solidFill>
              <a:latin typeface="Gill Sans MT" pitchFamily="34" charset="0"/>
              <a:cs typeface="Arial" pitchFamily="34" charset="0"/>
            </a:endParaRPr>
          </a:p>
          <a:p>
            <a:pPr algn="ctr" defTabSz="457200"/>
            <a:r>
              <a:rPr lang="en-US" sz="1400" dirty="0" smtClean="0">
                <a:solidFill>
                  <a:srgbClr val="4C5A6A">
                    <a:lumMod val="50000"/>
                  </a:srgbClr>
                </a:solidFill>
                <a:latin typeface="Gill Sans MT" pitchFamily="34" charset="0"/>
                <a:cs typeface="Arial" pitchFamily="34" charset="0"/>
              </a:rPr>
              <a:t>*Each district will determine specific aims based on its historical data.</a:t>
            </a:r>
          </a:p>
          <a:p>
            <a:pPr algn="ctr" defTabSz="457200"/>
            <a:endParaRPr lang="en-US" sz="1400" dirty="0">
              <a:solidFill>
                <a:srgbClr val="4C5A6A">
                  <a:lumMod val="50000"/>
                </a:srgbClr>
              </a:solidFill>
              <a:latin typeface="Gill Sans MT" pitchFamily="34" charset="0"/>
              <a:cs typeface="Arial" pitchFamily="34" charset="0"/>
            </a:endParaRPr>
          </a:p>
        </p:txBody>
      </p:sp>
    </p:spTree>
    <p:extLst>
      <p:ext uri="{BB962C8B-B14F-4D97-AF65-F5344CB8AC3E}">
        <p14:creationId xmlns:p14="http://schemas.microsoft.com/office/powerpoint/2010/main" val="3085421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73681" y="1295400"/>
            <a:ext cx="3809999" cy="1752600"/>
            <a:chOff x="0" y="0"/>
            <a:chExt cx="2287475" cy="914990"/>
          </a:xfrm>
          <a:solidFill>
            <a:schemeClr val="accent4">
              <a:lumMod val="75000"/>
            </a:schemeClr>
          </a:solidFill>
          <a:effectLst/>
        </p:grpSpPr>
        <p:sp>
          <p:nvSpPr>
            <p:cNvPr id="15" name="Chevron 14"/>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hevron 4"/>
            <p:cNvSpPr/>
            <p:nvPr/>
          </p:nvSpPr>
          <p:spPr>
            <a:xfrm>
              <a:off x="530693" y="39782"/>
              <a:ext cx="1235236" cy="8752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a:t>
              </a:r>
              <a:r>
                <a:rPr lang="en-US" b="1" dirty="0">
                  <a:solidFill>
                    <a:schemeClr val="bg1"/>
                  </a:solidFill>
                  <a:latin typeface="Calibri"/>
                </a:rPr>
                <a:t>2</a:t>
              </a:r>
              <a:r>
                <a:rPr lang="en-US" b="1" dirty="0" smtClean="0">
                  <a:solidFill>
                    <a:schemeClr val="bg1"/>
                  </a:solidFill>
                  <a:latin typeface="Calibri"/>
                </a:rPr>
                <a:t>:</a:t>
              </a:r>
            </a:p>
            <a:p>
              <a:pPr algn="ctr" defTabSz="1689100">
                <a:lnSpc>
                  <a:spcPct val="90000"/>
                </a:lnSpc>
                <a:spcBef>
                  <a:spcPct val="0"/>
                </a:spcBef>
                <a:spcAft>
                  <a:spcPct val="35000"/>
                </a:spcAft>
              </a:pPr>
              <a:r>
                <a:rPr lang="en-US" b="1" dirty="0" smtClean="0">
                  <a:solidFill>
                    <a:schemeClr val="bg1"/>
                  </a:solidFill>
                  <a:latin typeface="Calibri"/>
                </a:rPr>
                <a:t>NETWORK LEARNING</a:t>
              </a:r>
            </a:p>
            <a:p>
              <a:pPr algn="ctr" defTabSz="1689100">
                <a:lnSpc>
                  <a:spcPct val="90000"/>
                </a:lnSpc>
                <a:spcBef>
                  <a:spcPct val="0"/>
                </a:spcBef>
                <a:spcAft>
                  <a:spcPct val="35000"/>
                </a:spcAft>
              </a:pPr>
              <a:r>
                <a:rPr lang="en-US" dirty="0" smtClean="0">
                  <a:solidFill>
                    <a:schemeClr val="bg1"/>
                  </a:solidFill>
                  <a:latin typeface="Calibri"/>
                </a:rPr>
                <a:t>(1-3 yrs.)</a:t>
              </a:r>
              <a:endParaRPr lang="en-US" dirty="0">
                <a:solidFill>
                  <a:schemeClr val="bg1"/>
                </a:solidFill>
                <a:latin typeface="Calibri"/>
              </a:endParaRPr>
            </a:p>
          </p:txBody>
        </p:sp>
      </p:grpSp>
      <p:grpSp>
        <p:nvGrpSpPr>
          <p:cNvPr id="5" name="Group 4"/>
          <p:cNvGrpSpPr/>
          <p:nvPr/>
        </p:nvGrpSpPr>
        <p:grpSpPr>
          <a:xfrm>
            <a:off x="203973" y="1304796"/>
            <a:ext cx="3255508" cy="1743204"/>
            <a:chOff x="0" y="0"/>
            <a:chExt cx="2287475" cy="914990"/>
          </a:xfrm>
          <a:solidFill>
            <a:schemeClr val="accent1">
              <a:lumMod val="20000"/>
              <a:lumOff val="80000"/>
            </a:schemeClr>
          </a:solidFill>
          <a:effectLst/>
        </p:grpSpPr>
        <p:sp>
          <p:nvSpPr>
            <p:cNvPr id="6" name="Chevron 5"/>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Chevron 4"/>
            <p:cNvSpPr/>
            <p:nvPr/>
          </p:nvSpPr>
          <p:spPr>
            <a:xfrm>
              <a:off x="648441" y="38424"/>
              <a:ext cx="1050075" cy="8365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1</a:t>
              </a:r>
            </a:p>
            <a:p>
              <a:pPr algn="ctr" defTabSz="1689100">
                <a:lnSpc>
                  <a:spcPct val="90000"/>
                </a:lnSpc>
                <a:spcBef>
                  <a:spcPct val="0"/>
                </a:spcBef>
                <a:spcAft>
                  <a:spcPct val="35000"/>
                </a:spcAft>
              </a:pPr>
              <a:r>
                <a:rPr lang="en-US" b="1" dirty="0" smtClean="0">
                  <a:solidFill>
                    <a:schemeClr val="bg1"/>
                  </a:solidFill>
                  <a:latin typeface="Calibri"/>
                </a:rPr>
                <a:t>CHARTERING </a:t>
              </a:r>
            </a:p>
            <a:p>
              <a:pPr algn="ctr" defTabSz="1689100">
                <a:lnSpc>
                  <a:spcPct val="90000"/>
                </a:lnSpc>
                <a:spcBef>
                  <a:spcPct val="0"/>
                </a:spcBef>
                <a:spcAft>
                  <a:spcPct val="35000"/>
                </a:spcAft>
              </a:pPr>
              <a:r>
                <a:rPr lang="en-US" dirty="0" smtClean="0">
                  <a:solidFill>
                    <a:schemeClr val="bg1"/>
                  </a:solidFill>
                  <a:latin typeface="Calibri"/>
                </a:rPr>
                <a:t>(3-12 mos.)</a:t>
              </a:r>
              <a:endParaRPr lang="en-US" dirty="0">
                <a:solidFill>
                  <a:schemeClr val="bg1"/>
                </a:solidFill>
                <a:latin typeface="Calibri"/>
              </a:endParaRPr>
            </a:p>
          </p:txBody>
        </p:sp>
      </p:grpSp>
      <p:grpSp>
        <p:nvGrpSpPr>
          <p:cNvPr id="17" name="Group 16"/>
          <p:cNvGrpSpPr/>
          <p:nvPr/>
        </p:nvGrpSpPr>
        <p:grpSpPr>
          <a:xfrm>
            <a:off x="5986375" y="1338772"/>
            <a:ext cx="3195350" cy="1709228"/>
            <a:chOff x="0" y="0"/>
            <a:chExt cx="2287475" cy="914990"/>
          </a:xfrm>
          <a:solidFill>
            <a:schemeClr val="accent2">
              <a:lumMod val="40000"/>
              <a:lumOff val="60000"/>
            </a:schemeClr>
          </a:solidFill>
          <a:effectLst/>
        </p:grpSpPr>
        <p:sp>
          <p:nvSpPr>
            <p:cNvPr id="18" name="Chevron 17"/>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hevron 4"/>
            <p:cNvSpPr/>
            <p:nvPr/>
          </p:nvSpPr>
          <p:spPr>
            <a:xfrm>
              <a:off x="643617" y="0"/>
              <a:ext cx="1041691" cy="914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prstClr val="white"/>
                  </a:solidFill>
                  <a:latin typeface="Calibri"/>
                </a:rPr>
                <a:t>PHASE 3:</a:t>
              </a:r>
            </a:p>
            <a:p>
              <a:pPr algn="ctr" defTabSz="1689100">
                <a:lnSpc>
                  <a:spcPct val="90000"/>
                </a:lnSpc>
                <a:spcBef>
                  <a:spcPct val="0"/>
                </a:spcBef>
                <a:spcAft>
                  <a:spcPct val="35000"/>
                </a:spcAft>
              </a:pPr>
              <a:r>
                <a:rPr lang="en-US" b="1" dirty="0" smtClean="0">
                  <a:solidFill>
                    <a:prstClr val="white"/>
                  </a:solidFill>
                  <a:latin typeface="Calibri"/>
                </a:rPr>
                <a:t>SPREAD</a:t>
              </a:r>
            </a:p>
            <a:p>
              <a:pPr algn="ctr" defTabSz="1689100">
                <a:lnSpc>
                  <a:spcPct val="90000"/>
                </a:lnSpc>
                <a:spcBef>
                  <a:spcPct val="0"/>
                </a:spcBef>
                <a:spcAft>
                  <a:spcPct val="35000"/>
                </a:spcAft>
              </a:pPr>
              <a:r>
                <a:rPr lang="en-US" dirty="0" smtClean="0">
                  <a:solidFill>
                    <a:prstClr val="white"/>
                  </a:solidFill>
                  <a:latin typeface="Calibri"/>
                </a:rPr>
                <a:t>(1-xx yrs.) </a:t>
              </a:r>
              <a:endParaRPr lang="en-US" dirty="0">
                <a:solidFill>
                  <a:prstClr val="white"/>
                </a:solidFill>
                <a:latin typeface="Calibri"/>
              </a:endParaRPr>
            </a:p>
          </p:txBody>
        </p:sp>
      </p:grpSp>
      <p:sp>
        <p:nvSpPr>
          <p:cNvPr id="25" name="TextBox 24"/>
          <p:cNvSpPr txBox="1"/>
          <p:nvPr/>
        </p:nvSpPr>
        <p:spPr>
          <a:xfrm>
            <a:off x="914400" y="609600"/>
            <a:ext cx="7239000" cy="461665"/>
          </a:xfrm>
          <a:prstGeom prst="rect">
            <a:avLst/>
          </a:prstGeom>
          <a:noFill/>
        </p:spPr>
        <p:txBody>
          <a:bodyPr wrap="square" rtlCol="0">
            <a:spAutoFit/>
          </a:bodyPr>
          <a:lstStyle/>
          <a:p>
            <a:pPr algn="ctr" defTabSz="914400"/>
            <a:r>
              <a:rPr lang="en-US" sz="2400" b="1" dirty="0" smtClean="0">
                <a:solidFill>
                  <a:srgbClr val="2E2E2E"/>
                </a:solidFill>
                <a:latin typeface="Arial"/>
                <a:cs typeface="Arial"/>
              </a:rPr>
              <a:t>LIFECYCLE OF A NIC</a:t>
            </a:r>
            <a:endParaRPr lang="en-US" sz="2400" b="1" dirty="0">
              <a:solidFill>
                <a:srgbClr val="2E2E2E"/>
              </a:solidFill>
              <a:latin typeface="Arial"/>
              <a:cs typeface="Arial"/>
            </a:endParaRPr>
          </a:p>
        </p:txBody>
      </p:sp>
      <p:sp>
        <p:nvSpPr>
          <p:cNvPr id="36" name="TextBox 35"/>
          <p:cNvSpPr txBox="1"/>
          <p:nvPr/>
        </p:nvSpPr>
        <p:spPr>
          <a:xfrm>
            <a:off x="7188204" y="3353485"/>
            <a:ext cx="184666" cy="369332"/>
          </a:xfrm>
          <a:prstGeom prst="rect">
            <a:avLst/>
          </a:prstGeom>
          <a:noFill/>
        </p:spPr>
        <p:txBody>
          <a:bodyPr wrap="none" rtlCol="0">
            <a:spAutoFit/>
          </a:bodyPr>
          <a:lstStyle/>
          <a:p>
            <a:pPr defTabSz="914400"/>
            <a:endParaRPr lang="en-US" dirty="0">
              <a:solidFill>
                <a:srgbClr val="2E2E2E"/>
              </a:solidFill>
              <a:latin typeface="Calibri"/>
            </a:endParaRPr>
          </a:p>
        </p:txBody>
      </p:sp>
      <p:sp>
        <p:nvSpPr>
          <p:cNvPr id="30" name="Content Placeholder 3"/>
          <p:cNvSpPr txBox="1">
            <a:spLocks/>
          </p:cNvSpPr>
          <p:nvPr/>
        </p:nvSpPr>
        <p:spPr>
          <a:xfrm>
            <a:off x="457200" y="3352800"/>
            <a:ext cx="8153400" cy="3048000"/>
          </a:xfrm>
          <a:prstGeom prst="rect">
            <a:avLst/>
          </a:prstGeom>
        </p:spPr>
        <p:txBody>
          <a:bodyPr/>
          <a:lstStyle>
            <a:lvl1pPr marL="256032" indent="-256032" algn="l" defTabSz="914400" rtl="0" eaLnBrk="1" latinLnBrk="0" hangingPunct="1">
              <a:lnSpc>
                <a:spcPct val="95000"/>
              </a:lnSpc>
              <a:spcBef>
                <a:spcPts val="1200"/>
              </a:spcBef>
              <a:buClr>
                <a:srgbClr val="1D4D94"/>
              </a:buClr>
              <a:buSzPct val="125000"/>
              <a:buFont typeface="Wingdings" charset="2"/>
              <a:buChar char="§"/>
              <a:defRPr sz="2200" kern="1200">
                <a:solidFill>
                  <a:schemeClr val="tx1"/>
                </a:solidFill>
                <a:latin typeface="Gill Sans MT" pitchFamily="34" charset="0"/>
                <a:ea typeface="+mn-ea"/>
                <a:cs typeface="Arial" pitchFamily="34" charset="0"/>
              </a:defRPr>
            </a:lvl1pPr>
            <a:lvl2pPr marL="557784" indent="-256032" algn="l" defTabSz="914400" rtl="0" eaLnBrk="1" latinLnBrk="0" hangingPunct="1">
              <a:lnSpc>
                <a:spcPct val="95000"/>
              </a:lnSpc>
              <a:spcBef>
                <a:spcPts val="600"/>
              </a:spcBef>
              <a:buClr>
                <a:srgbClr val="1D4D94"/>
              </a:buClr>
              <a:buFont typeface="Arial" pitchFamily="34" charset="0"/>
              <a:buChar char="–"/>
              <a:defRPr sz="2100" kern="1200">
                <a:solidFill>
                  <a:schemeClr val="tx1"/>
                </a:solidFill>
                <a:latin typeface="Gill Sans MT" pitchFamily="34" charset="0"/>
                <a:ea typeface="+mn-ea"/>
                <a:cs typeface="Arial" pitchFamily="34" charset="0"/>
              </a:defRPr>
            </a:lvl2pPr>
            <a:lvl3pPr marL="822960" indent="-182880" algn="l" defTabSz="914400" rtl="0" eaLnBrk="1" latinLnBrk="0" hangingPunct="1">
              <a:lnSpc>
                <a:spcPct val="95000"/>
              </a:lnSpc>
              <a:spcBef>
                <a:spcPts val="600"/>
              </a:spcBef>
              <a:buClr>
                <a:srgbClr val="1D4D94"/>
              </a:buClr>
              <a:buFont typeface="Arial" pitchFamily="34" charset="0"/>
              <a:buChar char="•"/>
              <a:defRPr sz="2100" kern="1200">
                <a:solidFill>
                  <a:schemeClr val="tx1"/>
                </a:solidFill>
                <a:latin typeface="Gill Sans MT"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4"/>
                </a:solidFill>
              </a:rPr>
              <a:t>GOALS: </a:t>
            </a:r>
            <a:r>
              <a:rPr lang="en-US" dirty="0" smtClean="0">
                <a:solidFill>
                  <a:srgbClr val="2E2E2E"/>
                </a:solidFill>
              </a:rPr>
              <a:t>(1) Move the need in some sites (2) Initial change package (3) Healthy network</a:t>
            </a:r>
          </a:p>
          <a:p>
            <a:pPr marL="0" indent="0">
              <a:buNone/>
            </a:pPr>
            <a:r>
              <a:rPr lang="en-US" dirty="0" smtClean="0">
                <a:solidFill>
                  <a:srgbClr val="6B76A5"/>
                </a:solidFill>
              </a:rPr>
              <a:t>KEY ACTIVITIES</a:t>
            </a:r>
          </a:p>
          <a:p>
            <a:r>
              <a:rPr lang="en-US" dirty="0" smtClean="0">
                <a:solidFill>
                  <a:srgbClr val="2E2E2E"/>
                </a:solidFill>
              </a:rPr>
              <a:t>Supporting local sites in testing and data collection (site visits, coaching)</a:t>
            </a:r>
          </a:p>
          <a:p>
            <a:r>
              <a:rPr lang="en-US" dirty="0" smtClean="0">
                <a:solidFill>
                  <a:srgbClr val="2E2E2E"/>
                </a:solidFill>
              </a:rPr>
              <a:t>Supporting cross-site learning (network meetings and routines)</a:t>
            </a:r>
          </a:p>
          <a:p>
            <a:r>
              <a:rPr lang="en-US" dirty="0" smtClean="0">
                <a:solidFill>
                  <a:srgbClr val="2E2E2E"/>
                </a:solidFill>
              </a:rPr>
              <a:t>Recruiting new members</a:t>
            </a:r>
          </a:p>
          <a:p>
            <a:pPr marL="0" indent="0">
              <a:buNone/>
            </a:pPr>
            <a:r>
              <a:rPr lang="en-US" dirty="0" smtClean="0">
                <a:solidFill>
                  <a:schemeClr val="accent4">
                    <a:lumMod val="75000"/>
                  </a:schemeClr>
                </a:solidFill>
              </a:rPr>
              <a:t>WHO? </a:t>
            </a:r>
            <a:r>
              <a:rPr lang="en-US" dirty="0" smtClean="0"/>
              <a:t>Hub, Team Leads, Local teams</a:t>
            </a:r>
          </a:p>
        </p:txBody>
      </p:sp>
    </p:spTree>
    <p:extLst>
      <p:ext uri="{BB962C8B-B14F-4D97-AF65-F5344CB8AC3E}">
        <p14:creationId xmlns:p14="http://schemas.microsoft.com/office/powerpoint/2010/main" val="4837790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553200" y="5594350"/>
            <a:ext cx="2133600" cy="365125"/>
          </a:xfrm>
        </p:spPr>
        <p:txBody>
          <a:bodyPr/>
          <a:lstStyle/>
          <a:p>
            <a:fld id="{C838A2A7-CCD3-4669-A6FA-4FD001697EA2}" type="slidenum">
              <a:rPr lang="en-US" smtClean="0">
                <a:latin typeface="Avenir Book"/>
                <a:cs typeface="Avenir Book"/>
              </a:rPr>
              <a:pPr/>
              <a:t>19</a:t>
            </a:fld>
            <a:endParaRPr lang="en-US">
              <a:latin typeface="Avenir Book"/>
              <a:cs typeface="Avenir Book"/>
            </a:endParaRPr>
          </a:p>
        </p:txBody>
      </p:sp>
      <p:sp>
        <p:nvSpPr>
          <p:cNvPr id="5" name="TextBox 4"/>
          <p:cNvSpPr txBox="1"/>
          <p:nvPr/>
        </p:nvSpPr>
        <p:spPr>
          <a:xfrm>
            <a:off x="6781800" y="838200"/>
            <a:ext cx="1295400" cy="369332"/>
          </a:xfrm>
          <a:prstGeom prst="rect">
            <a:avLst/>
          </a:prstGeom>
          <a:noFill/>
        </p:spPr>
        <p:txBody>
          <a:bodyPr wrap="square" rtlCol="0">
            <a:spAutoFit/>
          </a:bodyPr>
          <a:lstStyle/>
          <a:p>
            <a:pPr algn="ctr"/>
            <a:r>
              <a:rPr lang="en-US" b="1" dirty="0" smtClean="0">
                <a:latin typeface="Avenir Book"/>
                <a:cs typeface="Avenir Book"/>
              </a:rPr>
              <a:t>SUMMER</a:t>
            </a:r>
          </a:p>
        </p:txBody>
      </p:sp>
      <p:sp>
        <p:nvSpPr>
          <p:cNvPr id="6" name="TextBox 5"/>
          <p:cNvSpPr txBox="1"/>
          <p:nvPr/>
        </p:nvSpPr>
        <p:spPr>
          <a:xfrm>
            <a:off x="381000" y="914400"/>
            <a:ext cx="1295400" cy="369332"/>
          </a:xfrm>
          <a:prstGeom prst="rect">
            <a:avLst/>
          </a:prstGeom>
          <a:noFill/>
        </p:spPr>
        <p:txBody>
          <a:bodyPr wrap="square" rtlCol="0">
            <a:spAutoFit/>
          </a:bodyPr>
          <a:lstStyle/>
          <a:p>
            <a:pPr algn="ctr"/>
            <a:r>
              <a:rPr lang="en-US" b="1" dirty="0" smtClean="0">
                <a:latin typeface="Avenir Book"/>
                <a:cs typeface="Avenir Book"/>
              </a:rPr>
              <a:t>FALL</a:t>
            </a:r>
          </a:p>
        </p:txBody>
      </p:sp>
      <p:sp>
        <p:nvSpPr>
          <p:cNvPr id="7" name="TextBox 6"/>
          <p:cNvSpPr txBox="1"/>
          <p:nvPr/>
        </p:nvSpPr>
        <p:spPr>
          <a:xfrm>
            <a:off x="2590800" y="914400"/>
            <a:ext cx="1295400" cy="369332"/>
          </a:xfrm>
          <a:prstGeom prst="rect">
            <a:avLst/>
          </a:prstGeom>
          <a:noFill/>
        </p:spPr>
        <p:txBody>
          <a:bodyPr wrap="square" rtlCol="0">
            <a:spAutoFit/>
          </a:bodyPr>
          <a:lstStyle/>
          <a:p>
            <a:pPr algn="ctr"/>
            <a:r>
              <a:rPr lang="en-US" b="1" dirty="0" smtClean="0">
                <a:latin typeface="Avenir Book"/>
                <a:cs typeface="Avenir Book"/>
              </a:rPr>
              <a:t>WINTER</a:t>
            </a:r>
          </a:p>
        </p:txBody>
      </p:sp>
      <p:sp>
        <p:nvSpPr>
          <p:cNvPr id="8" name="TextBox 7"/>
          <p:cNvSpPr txBox="1"/>
          <p:nvPr/>
        </p:nvSpPr>
        <p:spPr>
          <a:xfrm>
            <a:off x="4648200" y="914400"/>
            <a:ext cx="1295400" cy="369332"/>
          </a:xfrm>
          <a:prstGeom prst="rect">
            <a:avLst/>
          </a:prstGeom>
          <a:noFill/>
        </p:spPr>
        <p:txBody>
          <a:bodyPr wrap="square" rtlCol="0">
            <a:spAutoFit/>
          </a:bodyPr>
          <a:lstStyle/>
          <a:p>
            <a:pPr algn="ctr"/>
            <a:r>
              <a:rPr lang="en-US" b="1" dirty="0" smtClean="0">
                <a:latin typeface="Avenir Book"/>
                <a:cs typeface="Avenir Book"/>
              </a:rPr>
              <a:t>SPRING</a:t>
            </a:r>
          </a:p>
        </p:txBody>
      </p:sp>
      <p:cxnSp>
        <p:nvCxnSpPr>
          <p:cNvPr id="20" name="Straight Arrow Connector 19"/>
          <p:cNvCxnSpPr/>
          <p:nvPr/>
        </p:nvCxnSpPr>
        <p:spPr>
          <a:xfrm>
            <a:off x="8077200" y="1066800"/>
            <a:ext cx="838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886200" y="1066800"/>
            <a:ext cx="838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600200" y="1066800"/>
            <a:ext cx="838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867400" y="1066800"/>
            <a:ext cx="838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858000" y="2133600"/>
            <a:ext cx="1143000" cy="914400"/>
          </a:xfrm>
          <a:prstGeom prst="rect">
            <a:avLst/>
          </a:prstGeom>
          <a:solidFill>
            <a:schemeClr val="accent2">
              <a:lumMod val="40000"/>
              <a:lumOff val="6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Avenir Book"/>
              <a:cs typeface="Avenir Book"/>
            </a:endParaRPr>
          </a:p>
          <a:p>
            <a:pPr algn="ctr"/>
            <a:r>
              <a:rPr lang="en-US" dirty="0" smtClean="0">
                <a:solidFill>
                  <a:srgbClr val="000000"/>
                </a:solidFill>
                <a:latin typeface="Avenir Book"/>
                <a:cs typeface="Avenir Book"/>
              </a:rPr>
              <a:t>Network </a:t>
            </a:r>
          </a:p>
          <a:p>
            <a:pPr algn="ctr"/>
            <a:r>
              <a:rPr lang="en-US" dirty="0" smtClean="0">
                <a:solidFill>
                  <a:srgbClr val="000000"/>
                </a:solidFill>
                <a:latin typeface="Avenir Book"/>
                <a:cs typeface="Avenir Book"/>
              </a:rPr>
              <a:t>Institute</a:t>
            </a:r>
          </a:p>
          <a:p>
            <a:pPr algn="ctr"/>
            <a:r>
              <a:rPr lang="en-US" dirty="0" smtClean="0">
                <a:solidFill>
                  <a:srgbClr val="000000"/>
                </a:solidFill>
                <a:latin typeface="Avenir Book"/>
                <a:cs typeface="Avenir Book"/>
              </a:rPr>
              <a:t> </a:t>
            </a:r>
            <a:endParaRPr lang="en-US" dirty="0">
              <a:solidFill>
                <a:srgbClr val="000000"/>
              </a:solidFill>
              <a:latin typeface="Avenir Book"/>
              <a:cs typeface="Avenir Book"/>
            </a:endParaRPr>
          </a:p>
        </p:txBody>
      </p:sp>
      <p:sp>
        <p:nvSpPr>
          <p:cNvPr id="32" name="Rectangle 31"/>
          <p:cNvSpPr/>
          <p:nvPr/>
        </p:nvSpPr>
        <p:spPr>
          <a:xfrm>
            <a:off x="457200" y="1676400"/>
            <a:ext cx="1143000" cy="914400"/>
          </a:xfrm>
          <a:prstGeom prst="rect">
            <a:avLst/>
          </a:prstGeom>
          <a:solidFill>
            <a:schemeClr val="accent2">
              <a:lumMod val="40000"/>
              <a:lumOff val="6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Avenir Book"/>
              <a:cs typeface="Avenir Book"/>
            </a:endParaRPr>
          </a:p>
          <a:p>
            <a:pPr algn="ctr"/>
            <a:r>
              <a:rPr lang="en-US" dirty="0" smtClean="0">
                <a:solidFill>
                  <a:srgbClr val="000000"/>
                </a:solidFill>
                <a:latin typeface="Avenir Book"/>
                <a:cs typeface="Avenir Book"/>
              </a:rPr>
              <a:t>Network Meeting</a:t>
            </a:r>
          </a:p>
          <a:p>
            <a:pPr algn="ctr"/>
            <a:r>
              <a:rPr lang="en-US" dirty="0" smtClean="0">
                <a:solidFill>
                  <a:srgbClr val="000000"/>
                </a:solidFill>
                <a:latin typeface="Avenir Book"/>
                <a:cs typeface="Avenir Book"/>
              </a:rPr>
              <a:t> </a:t>
            </a:r>
            <a:endParaRPr lang="en-US" dirty="0">
              <a:solidFill>
                <a:srgbClr val="000000"/>
              </a:solidFill>
              <a:latin typeface="Avenir Book"/>
              <a:cs typeface="Avenir Book"/>
            </a:endParaRPr>
          </a:p>
        </p:txBody>
      </p:sp>
      <p:sp>
        <p:nvSpPr>
          <p:cNvPr id="33" name="Rectangle 32"/>
          <p:cNvSpPr/>
          <p:nvPr/>
        </p:nvSpPr>
        <p:spPr>
          <a:xfrm>
            <a:off x="2590800" y="2209800"/>
            <a:ext cx="1143000" cy="914400"/>
          </a:xfrm>
          <a:prstGeom prst="rect">
            <a:avLst/>
          </a:prstGeom>
          <a:solidFill>
            <a:schemeClr val="accent2">
              <a:lumMod val="40000"/>
              <a:lumOff val="6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Avenir Book"/>
              <a:cs typeface="Avenir Book"/>
            </a:endParaRPr>
          </a:p>
          <a:p>
            <a:pPr algn="ctr"/>
            <a:r>
              <a:rPr lang="en-US" dirty="0" smtClean="0">
                <a:solidFill>
                  <a:srgbClr val="000000"/>
                </a:solidFill>
                <a:latin typeface="Avenir Book"/>
                <a:cs typeface="Avenir Book"/>
              </a:rPr>
              <a:t>Network Meeting</a:t>
            </a:r>
          </a:p>
          <a:p>
            <a:pPr algn="ctr"/>
            <a:r>
              <a:rPr lang="en-US" dirty="0" smtClean="0">
                <a:solidFill>
                  <a:srgbClr val="000000"/>
                </a:solidFill>
                <a:latin typeface="Avenir Book"/>
                <a:cs typeface="Avenir Book"/>
              </a:rPr>
              <a:t> </a:t>
            </a:r>
            <a:endParaRPr lang="en-US" dirty="0">
              <a:solidFill>
                <a:srgbClr val="000000"/>
              </a:solidFill>
              <a:latin typeface="Avenir Book"/>
              <a:cs typeface="Avenir Book"/>
            </a:endParaRPr>
          </a:p>
        </p:txBody>
      </p:sp>
      <p:sp>
        <p:nvSpPr>
          <p:cNvPr id="34" name="Rectangle 33"/>
          <p:cNvSpPr/>
          <p:nvPr/>
        </p:nvSpPr>
        <p:spPr>
          <a:xfrm>
            <a:off x="457200" y="2819400"/>
            <a:ext cx="1143000" cy="914400"/>
          </a:xfrm>
          <a:prstGeom prst="rect">
            <a:avLst/>
          </a:prstGeom>
          <a:solidFill>
            <a:schemeClr val="accent2">
              <a:lumMod val="40000"/>
              <a:lumOff val="6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Avenir Book"/>
              <a:cs typeface="Avenir Book"/>
            </a:endParaRPr>
          </a:p>
          <a:p>
            <a:pPr algn="ctr"/>
            <a:r>
              <a:rPr lang="en-US" dirty="0" smtClean="0">
                <a:solidFill>
                  <a:srgbClr val="000000"/>
                </a:solidFill>
                <a:latin typeface="Avenir Book"/>
                <a:cs typeface="Avenir Book"/>
              </a:rPr>
              <a:t>Site Visit</a:t>
            </a:r>
          </a:p>
          <a:p>
            <a:pPr algn="ctr"/>
            <a:r>
              <a:rPr lang="en-US" dirty="0" smtClean="0">
                <a:solidFill>
                  <a:srgbClr val="000000"/>
                </a:solidFill>
                <a:latin typeface="Avenir Book"/>
                <a:cs typeface="Avenir Book"/>
              </a:rPr>
              <a:t> </a:t>
            </a:r>
            <a:endParaRPr lang="en-US" dirty="0">
              <a:solidFill>
                <a:srgbClr val="000000"/>
              </a:solidFill>
              <a:latin typeface="Avenir Book"/>
              <a:cs typeface="Avenir Book"/>
            </a:endParaRPr>
          </a:p>
        </p:txBody>
      </p:sp>
      <p:sp>
        <p:nvSpPr>
          <p:cNvPr id="35" name="Rectangle 34"/>
          <p:cNvSpPr/>
          <p:nvPr/>
        </p:nvSpPr>
        <p:spPr>
          <a:xfrm>
            <a:off x="4724400" y="1676400"/>
            <a:ext cx="1143000" cy="914400"/>
          </a:xfrm>
          <a:prstGeom prst="rect">
            <a:avLst/>
          </a:prstGeom>
          <a:solidFill>
            <a:schemeClr val="accent2">
              <a:lumMod val="40000"/>
              <a:lumOff val="6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Avenir Book"/>
              <a:cs typeface="Avenir Book"/>
            </a:endParaRPr>
          </a:p>
          <a:p>
            <a:pPr algn="ctr"/>
            <a:r>
              <a:rPr lang="en-US" dirty="0" smtClean="0">
                <a:solidFill>
                  <a:srgbClr val="000000"/>
                </a:solidFill>
                <a:latin typeface="Avenir Book"/>
                <a:cs typeface="Avenir Book"/>
              </a:rPr>
              <a:t>Network Meeting</a:t>
            </a:r>
          </a:p>
          <a:p>
            <a:pPr algn="ctr"/>
            <a:r>
              <a:rPr lang="en-US" dirty="0" smtClean="0">
                <a:solidFill>
                  <a:srgbClr val="000000"/>
                </a:solidFill>
                <a:latin typeface="Avenir Book"/>
                <a:cs typeface="Avenir Book"/>
              </a:rPr>
              <a:t> </a:t>
            </a:r>
            <a:endParaRPr lang="en-US" dirty="0">
              <a:solidFill>
                <a:srgbClr val="000000"/>
              </a:solidFill>
              <a:latin typeface="Avenir Book"/>
              <a:cs typeface="Avenir Book"/>
            </a:endParaRPr>
          </a:p>
        </p:txBody>
      </p:sp>
      <p:sp>
        <p:nvSpPr>
          <p:cNvPr id="36" name="Rectangle 35"/>
          <p:cNvSpPr/>
          <p:nvPr/>
        </p:nvSpPr>
        <p:spPr>
          <a:xfrm>
            <a:off x="8229600" y="1371600"/>
            <a:ext cx="533400" cy="2743200"/>
          </a:xfrm>
          <a:prstGeom prst="rect">
            <a:avLst/>
          </a:prstGeom>
          <a:solidFill>
            <a:schemeClr val="accent4">
              <a:lumMod val="40000"/>
              <a:lumOff val="60000"/>
            </a:schemeClr>
          </a:solid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rgbClr val="000000"/>
                </a:solidFill>
                <a:latin typeface="Avenir Book"/>
                <a:cs typeface="Avenir Book"/>
              </a:rPr>
              <a:t>PLANNING </a:t>
            </a:r>
            <a:endParaRPr lang="en-US" dirty="0">
              <a:solidFill>
                <a:srgbClr val="000000"/>
              </a:solidFill>
              <a:latin typeface="Avenir Book"/>
              <a:cs typeface="Avenir Book"/>
            </a:endParaRPr>
          </a:p>
        </p:txBody>
      </p:sp>
      <p:sp>
        <p:nvSpPr>
          <p:cNvPr id="37" name="Rectangle 36"/>
          <p:cNvSpPr/>
          <p:nvPr/>
        </p:nvSpPr>
        <p:spPr>
          <a:xfrm>
            <a:off x="6096000" y="1447800"/>
            <a:ext cx="533400" cy="2743200"/>
          </a:xfrm>
          <a:prstGeom prst="rect">
            <a:avLst/>
          </a:prstGeom>
          <a:solidFill>
            <a:schemeClr val="accent4">
              <a:lumMod val="40000"/>
              <a:lumOff val="60000"/>
            </a:schemeClr>
          </a:solid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rgbClr val="000000"/>
                </a:solidFill>
                <a:latin typeface="Avenir Book"/>
                <a:cs typeface="Avenir Book"/>
              </a:rPr>
              <a:t>ACTION PERIOD </a:t>
            </a:r>
            <a:endParaRPr lang="en-US" dirty="0">
              <a:solidFill>
                <a:srgbClr val="000000"/>
              </a:solidFill>
              <a:latin typeface="Avenir Book"/>
              <a:cs typeface="Avenir Book"/>
            </a:endParaRPr>
          </a:p>
        </p:txBody>
      </p:sp>
      <p:sp>
        <p:nvSpPr>
          <p:cNvPr id="38" name="Rectangle 37"/>
          <p:cNvSpPr/>
          <p:nvPr/>
        </p:nvSpPr>
        <p:spPr>
          <a:xfrm>
            <a:off x="3962400" y="1447800"/>
            <a:ext cx="533400" cy="2743200"/>
          </a:xfrm>
          <a:prstGeom prst="rect">
            <a:avLst/>
          </a:prstGeom>
          <a:solidFill>
            <a:schemeClr val="accent4">
              <a:lumMod val="40000"/>
              <a:lumOff val="60000"/>
            </a:schemeClr>
          </a:solid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rgbClr val="000000"/>
                </a:solidFill>
                <a:latin typeface="Avenir Book"/>
                <a:cs typeface="Avenir Book"/>
              </a:rPr>
              <a:t>ACTION PERIOD </a:t>
            </a:r>
            <a:endParaRPr lang="en-US" dirty="0">
              <a:solidFill>
                <a:srgbClr val="000000"/>
              </a:solidFill>
              <a:latin typeface="Avenir Book"/>
              <a:cs typeface="Avenir Book"/>
            </a:endParaRPr>
          </a:p>
        </p:txBody>
      </p:sp>
      <p:sp>
        <p:nvSpPr>
          <p:cNvPr id="39" name="Rectangle 38"/>
          <p:cNvSpPr/>
          <p:nvPr/>
        </p:nvSpPr>
        <p:spPr>
          <a:xfrm>
            <a:off x="1828800" y="1447800"/>
            <a:ext cx="533400" cy="2743200"/>
          </a:xfrm>
          <a:prstGeom prst="rect">
            <a:avLst/>
          </a:prstGeom>
          <a:solidFill>
            <a:schemeClr val="accent4">
              <a:lumMod val="40000"/>
              <a:lumOff val="60000"/>
            </a:schemeClr>
          </a:solid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rgbClr val="000000"/>
                </a:solidFill>
                <a:latin typeface="Avenir Book"/>
                <a:cs typeface="Avenir Book"/>
              </a:rPr>
              <a:t>ACTION PERIOD</a:t>
            </a:r>
            <a:endParaRPr lang="en-US" dirty="0">
              <a:solidFill>
                <a:srgbClr val="000000"/>
              </a:solidFill>
              <a:latin typeface="Avenir Book"/>
              <a:cs typeface="Avenir Book"/>
            </a:endParaRPr>
          </a:p>
        </p:txBody>
      </p:sp>
      <p:sp>
        <p:nvSpPr>
          <p:cNvPr id="40" name="Rectangle 39"/>
          <p:cNvSpPr/>
          <p:nvPr/>
        </p:nvSpPr>
        <p:spPr>
          <a:xfrm>
            <a:off x="609600" y="4648200"/>
            <a:ext cx="8153400" cy="685800"/>
          </a:xfrm>
          <a:prstGeom prst="rect">
            <a:avLst/>
          </a:prstGeom>
          <a:solidFill>
            <a:schemeClr val="accent4">
              <a:lumMod val="50000"/>
            </a:schemeClr>
          </a:solid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bg1"/>
                </a:solidFill>
                <a:latin typeface="Avenir Book"/>
                <a:cs typeface="Avenir Book"/>
              </a:rPr>
              <a:t>WEEKLY COACHING CALLS</a:t>
            </a:r>
            <a:endParaRPr lang="en-US" dirty="0">
              <a:solidFill>
                <a:schemeClr val="bg1"/>
              </a:solidFill>
              <a:latin typeface="Avenir Book"/>
              <a:cs typeface="Avenir Book"/>
            </a:endParaRPr>
          </a:p>
        </p:txBody>
      </p:sp>
      <p:sp>
        <p:nvSpPr>
          <p:cNvPr id="26" name="Rectangle 25"/>
          <p:cNvSpPr/>
          <p:nvPr/>
        </p:nvSpPr>
        <p:spPr>
          <a:xfrm>
            <a:off x="4724400" y="2819400"/>
            <a:ext cx="1143000" cy="914400"/>
          </a:xfrm>
          <a:prstGeom prst="rect">
            <a:avLst/>
          </a:prstGeom>
          <a:solidFill>
            <a:schemeClr val="accent2">
              <a:lumMod val="40000"/>
              <a:lumOff val="60000"/>
            </a:schemeClr>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Avenir Book"/>
              <a:cs typeface="Avenir Book"/>
            </a:endParaRPr>
          </a:p>
          <a:p>
            <a:pPr algn="ctr"/>
            <a:r>
              <a:rPr lang="en-US" dirty="0" smtClean="0">
                <a:solidFill>
                  <a:srgbClr val="000000"/>
                </a:solidFill>
                <a:latin typeface="Avenir Book"/>
                <a:cs typeface="Avenir Book"/>
              </a:rPr>
              <a:t>Site Visit</a:t>
            </a:r>
          </a:p>
          <a:p>
            <a:pPr algn="ctr"/>
            <a:r>
              <a:rPr lang="en-US" dirty="0" smtClean="0">
                <a:solidFill>
                  <a:srgbClr val="000000"/>
                </a:solidFill>
                <a:latin typeface="Avenir Book"/>
                <a:cs typeface="Avenir Book"/>
              </a:rPr>
              <a:t> </a:t>
            </a:r>
            <a:endParaRPr lang="en-US" dirty="0">
              <a:solidFill>
                <a:srgbClr val="000000"/>
              </a:solidFill>
              <a:latin typeface="Avenir Book"/>
              <a:cs typeface="Avenir Book"/>
            </a:endParaRPr>
          </a:p>
        </p:txBody>
      </p:sp>
    </p:spTree>
    <p:extLst>
      <p:ext uri="{BB962C8B-B14F-4D97-AF65-F5344CB8AC3E}">
        <p14:creationId xmlns:p14="http://schemas.microsoft.com/office/powerpoint/2010/main" val="33601882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06"/>
            <a:ext cx="8229600" cy="944562"/>
          </a:xfrm>
        </p:spPr>
        <p:txBody>
          <a:bodyPr>
            <a:noAutofit/>
          </a:bodyPr>
          <a:lstStyle/>
          <a:p>
            <a:r>
              <a:rPr lang="en-US" sz="3000" dirty="0" smtClean="0"/>
              <a:t>Improvement </a:t>
            </a:r>
            <a:r>
              <a:rPr lang="en-US" sz="3000" dirty="0"/>
              <a:t>T</a:t>
            </a:r>
            <a:r>
              <a:rPr lang="en-US" sz="3000" dirty="0" smtClean="0"/>
              <a:t>hrough Research </a:t>
            </a:r>
            <a:r>
              <a:rPr lang="en-US" sz="3000" dirty="0"/>
              <a:t>P</a:t>
            </a:r>
            <a:r>
              <a:rPr lang="en-US" sz="3000" dirty="0" smtClean="0"/>
              <a:t>roven </a:t>
            </a:r>
            <a:r>
              <a:rPr lang="en-US" sz="3000" dirty="0"/>
              <a:t>P</a:t>
            </a:r>
            <a:r>
              <a:rPr lang="en-US" sz="3000" dirty="0" smtClean="0"/>
              <a:t>ractices:</a:t>
            </a:r>
            <a:br>
              <a:rPr lang="en-US" sz="3000" dirty="0" smtClean="0"/>
            </a:br>
            <a:r>
              <a:rPr lang="en-US" sz="3000" dirty="0" smtClean="0"/>
              <a:t>A </a:t>
            </a:r>
            <a:r>
              <a:rPr lang="en-US" sz="3000" dirty="0" smtClean="0"/>
              <a:t>Case Example</a:t>
            </a:r>
            <a:endParaRPr lang="en-US" sz="3000" dirty="0"/>
          </a:p>
        </p:txBody>
      </p:sp>
      <p:sp>
        <p:nvSpPr>
          <p:cNvPr id="3" name="Content Placeholder 2"/>
          <p:cNvSpPr>
            <a:spLocks noGrp="1"/>
          </p:cNvSpPr>
          <p:nvPr>
            <p:ph idx="1"/>
          </p:nvPr>
        </p:nvSpPr>
        <p:spPr>
          <a:xfrm>
            <a:off x="110067" y="2065867"/>
            <a:ext cx="4614333" cy="4419600"/>
          </a:xfrm>
        </p:spPr>
        <p:txBody>
          <a:bodyPr>
            <a:normAutofit/>
          </a:bodyPr>
          <a:lstStyle/>
          <a:p>
            <a:pPr algn="ctr"/>
            <a:r>
              <a:rPr lang="en-US" sz="2800" dirty="0" smtClean="0"/>
              <a:t>First year results from a large randomized field trial of </a:t>
            </a:r>
            <a:br>
              <a:rPr lang="en-US" sz="2800" dirty="0" smtClean="0"/>
            </a:br>
            <a:r>
              <a:rPr lang="en-US" sz="2800" dirty="0" smtClean="0"/>
              <a:t>Reading Recovery</a:t>
            </a:r>
            <a:br>
              <a:rPr lang="en-US" sz="2800" dirty="0" smtClean="0"/>
            </a:br>
            <a:r>
              <a:rPr lang="en-US" sz="2800" dirty="0" smtClean="0"/>
              <a:t>(</a:t>
            </a:r>
            <a:r>
              <a:rPr lang="en-US" sz="2800" dirty="0" err="1"/>
              <a:t>I3</a:t>
            </a:r>
            <a:r>
              <a:rPr lang="en-US" sz="2800" dirty="0"/>
              <a:t> </a:t>
            </a:r>
            <a:r>
              <a:rPr lang="en-US" sz="2800" dirty="0" smtClean="0"/>
              <a:t>initiative)</a:t>
            </a:r>
          </a:p>
          <a:p>
            <a:pPr algn="ctr"/>
            <a:endParaRPr lang="en-US" sz="2800" dirty="0"/>
          </a:p>
          <a:p>
            <a:pPr algn="ctr"/>
            <a:r>
              <a:rPr lang="en-US" sz="2800" dirty="0" smtClean="0"/>
              <a:t>Key: a multi-site trial</a:t>
            </a:r>
            <a:endParaRPr lang="en-US" sz="2800" dirty="0"/>
          </a:p>
        </p:txBody>
      </p:sp>
      <p:pic>
        <p:nvPicPr>
          <p:cNvPr id="5" name="Picture 4" descr="reading recovery.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467" y="2480733"/>
            <a:ext cx="3462866" cy="2929467"/>
          </a:xfrm>
          <a:prstGeom prst="rect">
            <a:avLst/>
          </a:prstGeom>
        </p:spPr>
      </p:pic>
    </p:spTree>
    <p:extLst>
      <p:ext uri="{BB962C8B-B14F-4D97-AF65-F5344CB8AC3E}">
        <p14:creationId xmlns:p14="http://schemas.microsoft.com/office/powerpoint/2010/main" val="122466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4"/>
          <p:cNvSpPr>
            <a:spLocks noGrp="1"/>
          </p:cNvSpPr>
          <p:nvPr>
            <p:ph type="sldNum" sz="quarter" idx="4"/>
          </p:nvPr>
        </p:nvSpPr>
        <p:spPr/>
        <p:txBody>
          <a:bodyPr/>
          <a:lstStyle/>
          <a:p>
            <a:fld id="{06735C5A-BAF9-405B-B02A-223EE3FD7BC9}" type="slidenum">
              <a:rPr lang="en-US" smtClean="0">
                <a:solidFill>
                  <a:srgbClr val="000000">
                    <a:tint val="75000"/>
                  </a:srgbClr>
                </a:solidFill>
              </a:rPr>
              <a:pPr/>
              <a:t>20</a:t>
            </a:fld>
            <a:endParaRPr lang="en-US" dirty="0">
              <a:solidFill>
                <a:srgbClr val="000000">
                  <a:tint val="75000"/>
                </a:srgbClr>
              </a:solidFill>
            </a:endParaRPr>
          </a:p>
        </p:txBody>
      </p:sp>
      <p:grpSp>
        <p:nvGrpSpPr>
          <p:cNvPr id="2" name="Group 1"/>
          <p:cNvGrpSpPr/>
          <p:nvPr/>
        </p:nvGrpSpPr>
        <p:grpSpPr>
          <a:xfrm>
            <a:off x="192207" y="222287"/>
            <a:ext cx="8357477" cy="6254713"/>
            <a:chOff x="192207" y="222287"/>
            <a:chExt cx="8357477" cy="6254713"/>
          </a:xfrm>
        </p:grpSpPr>
        <p:sp>
          <p:nvSpPr>
            <p:cNvPr id="13" name="TextBox 12"/>
            <p:cNvSpPr txBox="1"/>
            <p:nvPr/>
          </p:nvSpPr>
          <p:spPr>
            <a:xfrm>
              <a:off x="2364136" y="533400"/>
              <a:ext cx="1600200" cy="646331"/>
            </a:xfrm>
            <a:prstGeom prst="rect">
              <a:avLst/>
            </a:prstGeom>
            <a:solidFill>
              <a:srgbClr val="FFFFFF"/>
            </a:solidFill>
            <a:ln>
              <a:solidFill>
                <a:schemeClr val="accent4">
                  <a:lumMod val="50000"/>
                </a:schemeClr>
              </a:solidFill>
            </a:ln>
          </p:spPr>
          <p:txBody>
            <a:bodyPr wrap="square" rtlCol="0">
              <a:spAutoFit/>
            </a:bodyPr>
            <a:lstStyle/>
            <a:p>
              <a:pPr algn="ctr"/>
              <a:r>
                <a:rPr lang="en-US" b="1" dirty="0" smtClean="0">
                  <a:solidFill>
                    <a:schemeClr val="accent4">
                      <a:lumMod val="75000"/>
                    </a:schemeClr>
                  </a:solidFill>
                  <a:latin typeface="Gill Sans MT" pitchFamily="34" charset="0"/>
                  <a:cs typeface="Arial" pitchFamily="34" charset="0"/>
                </a:rPr>
                <a:t>Primary </a:t>
              </a:r>
            </a:p>
            <a:p>
              <a:pPr algn="ctr"/>
              <a:r>
                <a:rPr lang="en-US" b="1" dirty="0" smtClean="0">
                  <a:solidFill>
                    <a:schemeClr val="accent4">
                      <a:lumMod val="75000"/>
                    </a:schemeClr>
                  </a:solidFill>
                  <a:latin typeface="Gill Sans MT" pitchFamily="34" charset="0"/>
                  <a:cs typeface="Arial" pitchFamily="34" charset="0"/>
                </a:rPr>
                <a:t>Drivers</a:t>
              </a:r>
            </a:p>
          </p:txBody>
        </p:sp>
        <p:sp>
          <p:nvSpPr>
            <p:cNvPr id="42" name="TextBox 41"/>
            <p:cNvSpPr txBox="1"/>
            <p:nvPr/>
          </p:nvSpPr>
          <p:spPr>
            <a:xfrm>
              <a:off x="4999327" y="533400"/>
              <a:ext cx="1523999" cy="646331"/>
            </a:xfrm>
            <a:prstGeom prst="rect">
              <a:avLst/>
            </a:prstGeom>
            <a:solidFill>
              <a:srgbClr val="FFFFFF"/>
            </a:solidFill>
            <a:ln>
              <a:solidFill>
                <a:schemeClr val="accent2">
                  <a:lumMod val="50000"/>
                </a:schemeClr>
              </a:solidFill>
            </a:ln>
          </p:spPr>
          <p:txBody>
            <a:bodyPr wrap="square" rtlCol="0">
              <a:spAutoFit/>
            </a:bodyPr>
            <a:lstStyle/>
            <a:p>
              <a:pPr algn="ctr"/>
              <a:r>
                <a:rPr lang="en-US" b="1" dirty="0" smtClean="0">
                  <a:solidFill>
                    <a:schemeClr val="accent2">
                      <a:lumMod val="75000"/>
                    </a:schemeClr>
                  </a:solidFill>
                  <a:latin typeface="Gill Sans MT" pitchFamily="34" charset="0"/>
                  <a:cs typeface="Arial" pitchFamily="34" charset="0"/>
                </a:rPr>
                <a:t>Secondary Drivers</a:t>
              </a:r>
            </a:p>
          </p:txBody>
        </p:sp>
        <p:sp>
          <p:nvSpPr>
            <p:cNvPr id="43" name="TextBox 42"/>
            <p:cNvSpPr txBox="1"/>
            <p:nvPr/>
          </p:nvSpPr>
          <p:spPr>
            <a:xfrm>
              <a:off x="7132928" y="653116"/>
              <a:ext cx="1416756" cy="381000"/>
            </a:xfrm>
            <a:prstGeom prst="rect">
              <a:avLst/>
            </a:prstGeom>
            <a:solidFill>
              <a:srgbClr val="FFFFFF"/>
            </a:solidFill>
            <a:ln>
              <a:solidFill>
                <a:schemeClr val="accent2">
                  <a:lumMod val="50000"/>
                </a:schemeClr>
              </a:solidFill>
            </a:ln>
          </p:spPr>
          <p:txBody>
            <a:bodyPr wrap="square" rtlCol="0">
              <a:spAutoFit/>
            </a:bodyPr>
            <a:lstStyle/>
            <a:p>
              <a:pPr algn="ctr"/>
              <a:r>
                <a:rPr lang="en-US" b="1" dirty="0" smtClean="0">
                  <a:solidFill>
                    <a:srgbClr val="336E72"/>
                  </a:solidFill>
                  <a:latin typeface="Gill Sans MT" pitchFamily="34" charset="0"/>
                  <a:cs typeface="Arial" pitchFamily="34" charset="0"/>
                </a:rPr>
                <a:t>Changes</a:t>
              </a:r>
            </a:p>
          </p:txBody>
        </p:sp>
        <p:grpSp>
          <p:nvGrpSpPr>
            <p:cNvPr id="94" name="Group 93"/>
            <p:cNvGrpSpPr/>
            <p:nvPr/>
          </p:nvGrpSpPr>
          <p:grpSpPr>
            <a:xfrm>
              <a:off x="2364136" y="1295400"/>
              <a:ext cx="1600200" cy="5181600"/>
              <a:chOff x="2364136" y="1295400"/>
              <a:chExt cx="1600200" cy="5181600"/>
            </a:xfrm>
          </p:grpSpPr>
          <p:sp>
            <p:nvSpPr>
              <p:cNvPr id="6" name="TextBox 5"/>
              <p:cNvSpPr txBox="1"/>
              <p:nvPr/>
            </p:nvSpPr>
            <p:spPr>
              <a:xfrm>
                <a:off x="2364136" y="2362200"/>
                <a:ext cx="1600200" cy="923330"/>
              </a:xfrm>
              <a:prstGeom prst="rect">
                <a:avLst/>
              </a:prstGeom>
              <a:solidFill>
                <a:schemeClr val="accent1">
                  <a:lumMod val="40000"/>
                  <a:lumOff val="60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rgbClr val="FFFFFF"/>
                    </a:solidFill>
                    <a:latin typeface="Gill Sans MT" pitchFamily="34" charset="0"/>
                    <a:cs typeface="Arial" pitchFamily="34" charset="0"/>
                  </a:rPr>
                  <a:t>School-based professional community</a:t>
                </a:r>
              </a:p>
            </p:txBody>
          </p:sp>
          <p:sp>
            <p:nvSpPr>
              <p:cNvPr id="7" name="TextBox 6"/>
              <p:cNvSpPr txBox="1"/>
              <p:nvPr/>
            </p:nvSpPr>
            <p:spPr>
              <a:xfrm>
                <a:off x="2364136" y="3429000"/>
                <a:ext cx="1600200" cy="923330"/>
              </a:xfrm>
              <a:prstGeom prst="rect">
                <a:avLst/>
              </a:prstGeom>
              <a:solidFill>
                <a:srgbClr val="0000FF"/>
              </a:solidFill>
              <a:ln>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pPr algn="ctr"/>
                <a:r>
                  <a:rPr lang="en-US" dirty="0" smtClean="0">
                    <a:solidFill>
                      <a:srgbClr val="FFFFFF"/>
                    </a:solidFill>
                    <a:latin typeface="Gill Sans MT" pitchFamily="34" charset="0"/>
                    <a:cs typeface="Arial" pitchFamily="34" charset="0"/>
                  </a:rPr>
                  <a:t>Feedback</a:t>
                </a:r>
              </a:p>
              <a:p>
                <a:pPr algn="ctr"/>
                <a:r>
                  <a:rPr lang="en-US" dirty="0" smtClean="0">
                    <a:solidFill>
                      <a:srgbClr val="FFFFFF"/>
                    </a:solidFill>
                    <a:latin typeface="Gill Sans MT" pitchFamily="34" charset="0"/>
                    <a:cs typeface="Arial" pitchFamily="34" charset="0"/>
                  </a:rPr>
                  <a:t>that supports improvement</a:t>
                </a:r>
              </a:p>
            </p:txBody>
          </p:sp>
          <p:sp>
            <p:nvSpPr>
              <p:cNvPr id="8" name="TextBox 7"/>
              <p:cNvSpPr txBox="1"/>
              <p:nvPr/>
            </p:nvSpPr>
            <p:spPr>
              <a:xfrm>
                <a:off x="2364136" y="4495800"/>
                <a:ext cx="1600200" cy="923330"/>
              </a:xfrm>
              <a:prstGeom prst="rect">
                <a:avLst/>
              </a:prstGeom>
              <a:solidFill>
                <a:schemeClr val="accent1">
                  <a:lumMod val="40000"/>
                  <a:lumOff val="60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rgbClr val="FFFFFF"/>
                    </a:solidFill>
                    <a:latin typeface="Gill Sans MT" pitchFamily="34" charset="0"/>
                    <a:cs typeface="Arial" pitchFamily="34" charset="0"/>
                  </a:rPr>
                  <a:t>Relationship </a:t>
                </a:r>
                <a:r>
                  <a:rPr lang="en-US" dirty="0" err="1" smtClean="0">
                    <a:solidFill>
                      <a:srgbClr val="FFFFFF"/>
                    </a:solidFill>
                    <a:latin typeface="Gill Sans MT" pitchFamily="34" charset="0"/>
                    <a:cs typeface="Arial" pitchFamily="34" charset="0"/>
                  </a:rPr>
                  <a:t>btwn</a:t>
                </a:r>
                <a:r>
                  <a:rPr lang="en-US" dirty="0" smtClean="0">
                    <a:solidFill>
                      <a:srgbClr val="FFFFFF"/>
                    </a:solidFill>
                    <a:latin typeface="Gill Sans MT" pitchFamily="34" charset="0"/>
                    <a:cs typeface="Arial" pitchFamily="34" charset="0"/>
                  </a:rPr>
                  <a:t> principals and NTs</a:t>
                </a:r>
              </a:p>
            </p:txBody>
          </p:sp>
          <p:sp>
            <p:nvSpPr>
              <p:cNvPr id="26" name="TextBox 25"/>
              <p:cNvSpPr txBox="1"/>
              <p:nvPr/>
            </p:nvSpPr>
            <p:spPr>
              <a:xfrm>
                <a:off x="2364136" y="1295400"/>
                <a:ext cx="1600200" cy="923330"/>
              </a:xfrm>
              <a:prstGeom prst="rect">
                <a:avLst/>
              </a:prstGeom>
              <a:solidFill>
                <a:schemeClr val="accent1">
                  <a:lumMod val="40000"/>
                  <a:lumOff val="60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rgbClr val="FFFFFF"/>
                    </a:solidFill>
                    <a:latin typeface="Gill Sans MT" pitchFamily="34" charset="0"/>
                    <a:cs typeface="Arial" pitchFamily="34" charset="0"/>
                  </a:rPr>
                  <a:t>Hiring and placement system</a:t>
                </a:r>
              </a:p>
            </p:txBody>
          </p:sp>
          <p:sp>
            <p:nvSpPr>
              <p:cNvPr id="28" name="TextBox 27"/>
              <p:cNvSpPr txBox="1"/>
              <p:nvPr/>
            </p:nvSpPr>
            <p:spPr>
              <a:xfrm>
                <a:off x="2364136" y="5553670"/>
                <a:ext cx="1600200" cy="923330"/>
              </a:xfrm>
              <a:prstGeom prst="rect">
                <a:avLst/>
              </a:prstGeom>
              <a:solidFill>
                <a:schemeClr val="accent1">
                  <a:lumMod val="40000"/>
                  <a:lumOff val="60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rgbClr val="FFFFFF"/>
                    </a:solidFill>
                    <a:latin typeface="Gill Sans MT" pitchFamily="34" charset="0"/>
                    <a:cs typeface="Arial" pitchFamily="34" charset="0"/>
                  </a:rPr>
                  <a:t>Professional development for NTs</a:t>
                </a:r>
              </a:p>
            </p:txBody>
          </p:sp>
        </p:grpSp>
        <p:grpSp>
          <p:nvGrpSpPr>
            <p:cNvPr id="48" name="Group 47"/>
            <p:cNvGrpSpPr/>
            <p:nvPr/>
          </p:nvGrpSpPr>
          <p:grpSpPr>
            <a:xfrm>
              <a:off x="4082774" y="2438400"/>
              <a:ext cx="2440555" cy="3576935"/>
              <a:chOff x="4493646" y="2438400"/>
              <a:chExt cx="2440555" cy="3576935"/>
            </a:xfrm>
          </p:grpSpPr>
          <p:sp>
            <p:nvSpPr>
              <p:cNvPr id="50" name="Rectangle 49"/>
              <p:cNvSpPr/>
              <p:nvPr/>
            </p:nvSpPr>
            <p:spPr>
              <a:xfrm>
                <a:off x="5410200" y="2590800"/>
                <a:ext cx="1523999" cy="762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en-US" dirty="0" smtClean="0">
                    <a:solidFill>
                      <a:schemeClr val="bg1"/>
                    </a:solidFill>
                    <a:latin typeface="Gill Sans MT" pitchFamily="34" charset="0"/>
                    <a:cs typeface="Arial" pitchFamily="34" charset="0"/>
                  </a:rPr>
                  <a:t>Feedback</a:t>
                </a:r>
                <a:endParaRPr lang="en-US" dirty="0">
                  <a:solidFill>
                    <a:schemeClr val="bg1"/>
                  </a:solidFill>
                  <a:latin typeface="Gill Sans MT" pitchFamily="34" charset="0"/>
                  <a:cs typeface="Arial" pitchFamily="34" charset="0"/>
                </a:endParaRPr>
              </a:p>
            </p:txBody>
          </p:sp>
          <p:sp>
            <p:nvSpPr>
              <p:cNvPr id="54" name="Rectangle 53"/>
              <p:cNvSpPr/>
              <p:nvPr/>
            </p:nvSpPr>
            <p:spPr>
              <a:xfrm>
                <a:off x="5410201" y="3505200"/>
                <a:ext cx="1524000" cy="685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en-US" dirty="0" smtClean="0">
                    <a:solidFill>
                      <a:schemeClr val="bg1"/>
                    </a:solidFill>
                    <a:latin typeface="Gill Sans MT" pitchFamily="34" charset="0"/>
                    <a:cs typeface="Arial" pitchFamily="34" charset="0"/>
                  </a:rPr>
                  <a:t>Coordination</a:t>
                </a:r>
                <a:endParaRPr lang="en-US" dirty="0">
                  <a:solidFill>
                    <a:schemeClr val="bg1"/>
                  </a:solidFill>
                  <a:latin typeface="Gill Sans MT" pitchFamily="34" charset="0"/>
                  <a:cs typeface="Arial" pitchFamily="34" charset="0"/>
                </a:endParaRPr>
              </a:p>
            </p:txBody>
          </p:sp>
          <p:sp>
            <p:nvSpPr>
              <p:cNvPr id="56" name="Rectangle 55"/>
              <p:cNvSpPr/>
              <p:nvPr/>
            </p:nvSpPr>
            <p:spPr>
              <a:xfrm>
                <a:off x="5410200" y="4343400"/>
                <a:ext cx="1524000" cy="685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en-US" dirty="0" smtClean="0">
                    <a:solidFill>
                      <a:schemeClr val="bg1"/>
                    </a:solidFill>
                    <a:latin typeface="Gill Sans MT" pitchFamily="34" charset="0"/>
                    <a:cs typeface="Arial" pitchFamily="34" charset="0"/>
                  </a:rPr>
                  <a:t>Support</a:t>
                </a:r>
                <a:endParaRPr lang="en-US" dirty="0">
                  <a:solidFill>
                    <a:schemeClr val="bg1"/>
                  </a:solidFill>
                  <a:latin typeface="Gill Sans MT" pitchFamily="34" charset="0"/>
                  <a:cs typeface="Arial" pitchFamily="34" charset="0"/>
                </a:endParaRPr>
              </a:p>
            </p:txBody>
          </p:sp>
          <p:sp>
            <p:nvSpPr>
              <p:cNvPr id="57" name="Left Bracket 56"/>
              <p:cNvSpPr/>
              <p:nvPr/>
            </p:nvSpPr>
            <p:spPr>
              <a:xfrm>
                <a:off x="5266756" y="2438400"/>
                <a:ext cx="189128" cy="2722940"/>
              </a:xfrm>
              <a:prstGeom prst="leftBracket">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8" name="Straight Arrow Connector 57"/>
              <p:cNvCxnSpPr/>
              <p:nvPr/>
            </p:nvCxnSpPr>
            <p:spPr>
              <a:xfrm flipH="1">
                <a:off x="4637046" y="4191000"/>
                <a:ext cx="620754" cy="5990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4625892" y="2889420"/>
                <a:ext cx="631908" cy="61578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4637046" y="4790061"/>
                <a:ext cx="629710" cy="1225274"/>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1" name="Left Arrow 60"/>
              <p:cNvSpPr/>
              <p:nvPr/>
            </p:nvSpPr>
            <p:spPr>
              <a:xfrm>
                <a:off x="4493646" y="3696136"/>
                <a:ext cx="764154" cy="266674"/>
              </a:xfrm>
              <a:prstGeom prst="lef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2" name="TextBox 81"/>
            <p:cNvSpPr txBox="1"/>
            <p:nvPr/>
          </p:nvSpPr>
          <p:spPr>
            <a:xfrm>
              <a:off x="2364136" y="3429000"/>
              <a:ext cx="1600200" cy="923330"/>
            </a:xfrm>
            <a:prstGeom prst="rect">
              <a:avLst/>
            </a:prstGeom>
            <a:solidFill>
              <a:schemeClr val="accent1"/>
            </a:solidFill>
            <a:ln w="38100" cmpd="sng">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pPr algn="ctr"/>
              <a:r>
                <a:rPr lang="en-US" dirty="0" smtClean="0">
                  <a:solidFill>
                    <a:schemeClr val="bg1"/>
                  </a:solidFill>
                  <a:latin typeface="Gill Sans MT" pitchFamily="34" charset="0"/>
                  <a:cs typeface="Arial" pitchFamily="34" charset="0"/>
                </a:rPr>
                <a:t>Feedback</a:t>
              </a:r>
            </a:p>
            <a:p>
              <a:pPr algn="ctr"/>
              <a:r>
                <a:rPr lang="en-US" dirty="0" smtClean="0">
                  <a:solidFill>
                    <a:schemeClr val="bg1"/>
                  </a:solidFill>
                  <a:latin typeface="Gill Sans MT" pitchFamily="34" charset="0"/>
                  <a:cs typeface="Arial" pitchFamily="34" charset="0"/>
                </a:rPr>
                <a:t>that supports improvement</a:t>
              </a:r>
            </a:p>
          </p:txBody>
        </p:sp>
        <p:sp>
          <p:nvSpPr>
            <p:cNvPr id="40" name="TextBox 39"/>
            <p:cNvSpPr txBox="1"/>
            <p:nvPr/>
          </p:nvSpPr>
          <p:spPr>
            <a:xfrm>
              <a:off x="356684" y="2103344"/>
              <a:ext cx="1600200" cy="1200329"/>
            </a:xfrm>
            <a:prstGeom prst="rect">
              <a:avLst/>
            </a:prstGeom>
            <a:solidFill>
              <a:schemeClr val="accent2"/>
            </a:solidFill>
            <a:ln>
              <a:solidFill>
                <a:schemeClr val="accent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a:r>
                <a:rPr lang="en-US" b="1" dirty="0" smtClean="0">
                  <a:solidFill>
                    <a:srgbClr val="FFFFFF"/>
                  </a:solidFill>
                  <a:latin typeface="Gill Sans MT" pitchFamily="34" charset="0"/>
                  <a:cs typeface="Arial" pitchFamily="34" charset="0"/>
                </a:rPr>
                <a:t>Increase new teacher efficacy and retention</a:t>
              </a:r>
              <a:endParaRPr lang="en-US" b="1" dirty="0">
                <a:solidFill>
                  <a:srgbClr val="FFFFFF"/>
                </a:solidFill>
                <a:latin typeface="Gill Sans MT" pitchFamily="34" charset="0"/>
                <a:cs typeface="Arial" pitchFamily="34" charset="0"/>
              </a:endParaRPr>
            </a:p>
          </p:txBody>
        </p:sp>
        <p:sp>
          <p:nvSpPr>
            <p:cNvPr id="37" name="Content Placeholder 2"/>
            <p:cNvSpPr txBox="1">
              <a:spLocks/>
            </p:cNvSpPr>
            <p:nvPr/>
          </p:nvSpPr>
          <p:spPr>
            <a:xfrm>
              <a:off x="204283" y="3659096"/>
              <a:ext cx="1929318" cy="2465098"/>
            </a:xfrm>
            <a:prstGeom prst="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lnSpc>
                  <a:spcPct val="95000"/>
                </a:lnSpc>
                <a:spcBef>
                  <a:spcPts val="1200"/>
                </a:spcBef>
                <a:buFont typeface="Arial" pitchFamily="34" charset="0"/>
                <a:buChar char="•"/>
                <a:defRPr sz="2200" kern="1200">
                  <a:solidFill>
                    <a:schemeClr val="tx1"/>
                  </a:solidFill>
                  <a:latin typeface="Gill Sans MT" pitchFamily="34" charset="0"/>
                  <a:ea typeface="+mn-ea"/>
                  <a:cs typeface="Arial" pitchFamily="34" charset="0"/>
                </a:defRPr>
              </a:lvl1pPr>
              <a:lvl2pPr marL="742950" indent="-285750" algn="l" defTabSz="914400" rtl="0" eaLnBrk="1" latinLnBrk="0" hangingPunct="1">
                <a:lnSpc>
                  <a:spcPct val="95000"/>
                </a:lnSpc>
                <a:spcBef>
                  <a:spcPts val="600"/>
                </a:spcBef>
                <a:buFont typeface="Arial" pitchFamily="34" charset="0"/>
                <a:buChar char="–"/>
                <a:defRPr sz="1800" kern="1200">
                  <a:solidFill>
                    <a:schemeClr val="tx1"/>
                  </a:solidFill>
                  <a:latin typeface="Gill Sans MT" pitchFamily="34" charset="0"/>
                  <a:ea typeface="+mn-ea"/>
                  <a:cs typeface="Arial" pitchFamily="34" charset="0"/>
                </a:defRPr>
              </a:lvl2pPr>
              <a:lvl3pPr marL="1143000" indent="-228600" algn="l" defTabSz="914400" rtl="0" eaLnBrk="1" latinLnBrk="0" hangingPunct="1">
                <a:lnSpc>
                  <a:spcPct val="95000"/>
                </a:lnSpc>
                <a:spcBef>
                  <a:spcPts val="600"/>
                </a:spcBef>
                <a:buFont typeface="Arial" pitchFamily="34" charset="0"/>
                <a:buChar char="•"/>
                <a:defRPr sz="1600" kern="1200">
                  <a:solidFill>
                    <a:schemeClr val="tx1"/>
                  </a:solidFill>
                  <a:latin typeface="Gill Sans MT"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Font typeface="Arial" pitchFamily="34" charset="0"/>
                <a:buNone/>
              </a:pPr>
              <a:r>
                <a:rPr lang="en-US" sz="2000" dirty="0" smtClean="0">
                  <a:solidFill>
                    <a:srgbClr val="294A92"/>
                  </a:solidFill>
                </a:rPr>
                <a:t>Improve the </a:t>
              </a:r>
              <a:r>
                <a:rPr lang="en-US" sz="2000" dirty="0" smtClean="0">
                  <a:solidFill>
                    <a:srgbClr val="294A92"/>
                  </a:solidFill>
                </a:rPr>
                <a:t>quality and impact </a:t>
              </a:r>
              <a:r>
                <a:rPr lang="en-US" sz="2000" dirty="0" smtClean="0">
                  <a:solidFill>
                    <a:srgbClr val="294A92"/>
                  </a:solidFill>
                </a:rPr>
                <a:t>of feedback and support provided to 450 beginning teachers in 31 schools by May 2015.</a:t>
              </a:r>
            </a:p>
          </p:txBody>
        </p:sp>
        <p:grpSp>
          <p:nvGrpSpPr>
            <p:cNvPr id="9" name="Group 8"/>
            <p:cNvGrpSpPr/>
            <p:nvPr/>
          </p:nvGrpSpPr>
          <p:grpSpPr>
            <a:xfrm>
              <a:off x="6523328" y="1524000"/>
              <a:ext cx="2026356" cy="3440018"/>
              <a:chOff x="6523328" y="1524000"/>
              <a:chExt cx="2026356" cy="3440018"/>
            </a:xfrm>
          </p:grpSpPr>
          <p:grpSp>
            <p:nvGrpSpPr>
              <p:cNvPr id="62" name="Group 61"/>
              <p:cNvGrpSpPr/>
              <p:nvPr/>
            </p:nvGrpSpPr>
            <p:grpSpPr>
              <a:xfrm>
                <a:off x="6578552" y="1524000"/>
                <a:ext cx="1971132" cy="3440018"/>
                <a:chOff x="6989424" y="1524000"/>
                <a:chExt cx="1971132" cy="3440018"/>
              </a:xfrm>
            </p:grpSpPr>
            <p:sp>
              <p:nvSpPr>
                <p:cNvPr id="63" name="Rectangle 62"/>
                <p:cNvSpPr/>
                <p:nvPr/>
              </p:nvSpPr>
              <p:spPr>
                <a:xfrm>
                  <a:off x="7543800" y="1524000"/>
                  <a:ext cx="1416756" cy="856076"/>
                </a:xfrm>
                <a:prstGeom prst="rect">
                  <a:avLst/>
                </a:prstGeom>
                <a:solidFill>
                  <a:schemeClr val="accent5"/>
                </a:solidFill>
                <a:ln w="28575" cmpd="sng">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lnSpc>
                      <a:spcPct val="90000"/>
                    </a:lnSpc>
                  </a:pPr>
                  <a:r>
                    <a:rPr lang="en-US" sz="1600" dirty="0" smtClean="0">
                      <a:solidFill>
                        <a:srgbClr val="FFFFFF"/>
                      </a:solidFill>
                      <a:latin typeface="Gill Sans MT" pitchFamily="34" charset="0"/>
                      <a:cs typeface="Arial" pitchFamily="34" charset="0"/>
                    </a:rPr>
                    <a:t>2 week feedback &amp; support process</a:t>
                  </a:r>
                  <a:endParaRPr lang="en-US" sz="1600" dirty="0">
                    <a:solidFill>
                      <a:srgbClr val="FFFFFF"/>
                    </a:solidFill>
                    <a:latin typeface="Gill Sans MT" pitchFamily="34" charset="0"/>
                    <a:cs typeface="Arial" pitchFamily="34" charset="0"/>
                  </a:endParaRPr>
                </a:p>
              </p:txBody>
            </p:sp>
            <p:sp>
              <p:nvSpPr>
                <p:cNvPr id="64" name="Rectangle 63"/>
                <p:cNvSpPr/>
                <p:nvPr/>
              </p:nvSpPr>
              <p:spPr>
                <a:xfrm>
                  <a:off x="7543800" y="2514600"/>
                  <a:ext cx="1416756" cy="668635"/>
                </a:xfrm>
                <a:prstGeom prst="rect">
                  <a:avLst/>
                </a:prstGeom>
                <a:solidFill>
                  <a:schemeClr val="accent5"/>
                </a:solidFill>
                <a:ln w="28575" cmpd="sng">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lnSpc>
                      <a:spcPct val="90000"/>
                    </a:lnSpc>
                  </a:pPr>
                  <a:r>
                    <a:rPr lang="en-US" sz="1600" dirty="0" smtClean="0">
                      <a:solidFill>
                        <a:srgbClr val="FFFFFF"/>
                      </a:solidFill>
                      <a:latin typeface="Gill Sans MT" pitchFamily="34" charset="0"/>
                      <a:cs typeface="Arial" pitchFamily="34" charset="0"/>
                    </a:rPr>
                    <a:t>Conversation protocols</a:t>
                  </a:r>
                  <a:endParaRPr lang="en-US" sz="1600" dirty="0">
                    <a:solidFill>
                      <a:srgbClr val="FFFFFF"/>
                    </a:solidFill>
                    <a:latin typeface="Gill Sans MT" pitchFamily="34" charset="0"/>
                    <a:cs typeface="Arial" pitchFamily="34" charset="0"/>
                  </a:endParaRPr>
                </a:p>
              </p:txBody>
            </p:sp>
            <p:sp>
              <p:nvSpPr>
                <p:cNvPr id="65" name="Rectangle 64"/>
                <p:cNvSpPr/>
                <p:nvPr/>
              </p:nvSpPr>
              <p:spPr>
                <a:xfrm>
                  <a:off x="7543800" y="3352800"/>
                  <a:ext cx="1416756" cy="696256"/>
                </a:xfrm>
                <a:prstGeom prst="rect">
                  <a:avLst/>
                </a:prstGeom>
                <a:solidFill>
                  <a:schemeClr val="accent5"/>
                </a:solidFill>
                <a:ln w="28575" cmpd="sng">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lnSpc>
                      <a:spcPct val="90000"/>
                    </a:lnSpc>
                  </a:pPr>
                  <a:r>
                    <a:rPr lang="en-US" sz="1600" dirty="0" smtClean="0">
                      <a:solidFill>
                        <a:srgbClr val="FFFFFF"/>
                      </a:solidFill>
                      <a:latin typeface="Gill Sans MT" pitchFamily="34" charset="0"/>
                      <a:cs typeface="Arial" pitchFamily="34" charset="0"/>
                    </a:rPr>
                    <a:t>Coordination meetings</a:t>
                  </a:r>
                  <a:endParaRPr lang="en-US" sz="1600" dirty="0" smtClean="0">
                    <a:solidFill>
                      <a:srgbClr val="FFFFFF"/>
                    </a:solidFill>
                    <a:latin typeface="Arial"/>
                    <a:cs typeface="Arial"/>
                  </a:endParaRPr>
                </a:p>
              </p:txBody>
            </p:sp>
            <p:cxnSp>
              <p:nvCxnSpPr>
                <p:cNvPr id="71" name="Straight Arrow Connector 70"/>
                <p:cNvCxnSpPr>
                  <a:stCxn id="63" idx="1"/>
                </p:cNvCxnSpPr>
                <p:nvPr/>
              </p:nvCxnSpPr>
              <p:spPr>
                <a:xfrm flipH="1">
                  <a:off x="6989424" y="1952038"/>
                  <a:ext cx="554376" cy="101976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7543800" y="4202018"/>
                  <a:ext cx="1416756" cy="762000"/>
                </a:xfrm>
                <a:prstGeom prst="rect">
                  <a:avLst/>
                </a:prstGeom>
                <a:solidFill>
                  <a:schemeClr val="accent5"/>
                </a:solidFill>
                <a:ln w="28575" cmpd="sng">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lnSpc>
                      <a:spcPct val="90000"/>
                    </a:lnSpc>
                  </a:pPr>
                  <a:r>
                    <a:rPr lang="en-US" sz="1600" dirty="0" smtClean="0">
                      <a:solidFill>
                        <a:srgbClr val="FFFFFF"/>
                      </a:solidFill>
                      <a:latin typeface="Gill Sans MT" pitchFamily="34" charset="0"/>
                      <a:cs typeface="Arial" pitchFamily="34" charset="0"/>
                    </a:rPr>
                    <a:t>Online tool to track feedback &amp; support</a:t>
                  </a:r>
                  <a:endParaRPr lang="en-US" sz="1600" dirty="0" smtClean="0">
                    <a:solidFill>
                      <a:srgbClr val="FFFFFF"/>
                    </a:solidFill>
                    <a:latin typeface="Arial"/>
                    <a:cs typeface="Arial"/>
                  </a:endParaRPr>
                </a:p>
              </p:txBody>
            </p:sp>
            <p:cxnSp>
              <p:nvCxnSpPr>
                <p:cNvPr id="73" name="Straight Arrow Connector 72"/>
                <p:cNvCxnSpPr/>
                <p:nvPr/>
              </p:nvCxnSpPr>
              <p:spPr>
                <a:xfrm flipH="1">
                  <a:off x="6989424" y="2919119"/>
                  <a:ext cx="554376" cy="75002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6989424" y="2842919"/>
                  <a:ext cx="554376" cy="27518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a:off x="6989424" y="3669145"/>
                  <a:ext cx="554376" cy="10840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72" idx="1"/>
                </p:cNvCxnSpPr>
                <p:nvPr/>
              </p:nvCxnSpPr>
              <p:spPr>
                <a:xfrm flipH="1" flipV="1">
                  <a:off x="6989424" y="3949342"/>
                  <a:ext cx="554376" cy="63367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1" name="Straight Arrow Connector 40"/>
              <p:cNvCxnSpPr>
                <a:endCxn id="56" idx="3"/>
              </p:cNvCxnSpPr>
              <p:nvPr/>
            </p:nvCxnSpPr>
            <p:spPr>
              <a:xfrm flipH="1">
                <a:off x="6523328" y="2189701"/>
                <a:ext cx="609600" cy="24965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192207" y="222287"/>
              <a:ext cx="1856728" cy="830997"/>
            </a:xfrm>
            <a:prstGeom prst="rect">
              <a:avLst/>
            </a:prstGeom>
            <a:noFill/>
          </p:spPr>
          <p:txBody>
            <a:bodyPr wrap="square" rtlCol="0">
              <a:spAutoFit/>
            </a:bodyPr>
            <a:lstStyle/>
            <a:p>
              <a:pPr algn="ctr"/>
              <a:r>
                <a:rPr lang="en-US" sz="2400" dirty="0" smtClean="0">
                  <a:latin typeface="Gill Sans MT" pitchFamily="34" charset="0"/>
                  <a:cs typeface="Arial" pitchFamily="34" charset="0"/>
                </a:rPr>
                <a:t>BTEN Driver Diagram</a:t>
              </a:r>
            </a:p>
          </p:txBody>
        </p:sp>
      </p:grpSp>
    </p:spTree>
    <p:extLst>
      <p:ext uri="{BB962C8B-B14F-4D97-AF65-F5344CB8AC3E}">
        <p14:creationId xmlns:p14="http://schemas.microsoft.com/office/powerpoint/2010/main" val="183628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73681" y="1295400"/>
            <a:ext cx="3809999" cy="1752600"/>
            <a:chOff x="0" y="0"/>
            <a:chExt cx="2287475" cy="914990"/>
          </a:xfrm>
          <a:solidFill>
            <a:schemeClr val="accent4">
              <a:lumMod val="40000"/>
              <a:lumOff val="60000"/>
            </a:schemeClr>
          </a:solidFill>
          <a:effectLst/>
        </p:grpSpPr>
        <p:sp>
          <p:nvSpPr>
            <p:cNvPr id="15" name="Chevron 14"/>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hevron 4"/>
            <p:cNvSpPr/>
            <p:nvPr/>
          </p:nvSpPr>
          <p:spPr>
            <a:xfrm>
              <a:off x="530693" y="39782"/>
              <a:ext cx="1235236" cy="8752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3:</a:t>
              </a:r>
            </a:p>
            <a:p>
              <a:pPr algn="ctr" defTabSz="1689100">
                <a:lnSpc>
                  <a:spcPct val="90000"/>
                </a:lnSpc>
                <a:spcBef>
                  <a:spcPct val="0"/>
                </a:spcBef>
                <a:spcAft>
                  <a:spcPct val="35000"/>
                </a:spcAft>
              </a:pPr>
              <a:r>
                <a:rPr lang="en-US" b="1" dirty="0" smtClean="0">
                  <a:solidFill>
                    <a:schemeClr val="bg1"/>
                  </a:solidFill>
                  <a:latin typeface="Calibri"/>
                </a:rPr>
                <a:t>NETWORK LEARNING</a:t>
              </a:r>
            </a:p>
            <a:p>
              <a:pPr algn="ctr" defTabSz="1689100">
                <a:lnSpc>
                  <a:spcPct val="90000"/>
                </a:lnSpc>
                <a:spcBef>
                  <a:spcPct val="0"/>
                </a:spcBef>
                <a:spcAft>
                  <a:spcPct val="35000"/>
                </a:spcAft>
              </a:pPr>
              <a:r>
                <a:rPr lang="en-US" dirty="0" smtClean="0">
                  <a:solidFill>
                    <a:schemeClr val="bg1"/>
                  </a:solidFill>
                  <a:latin typeface="Calibri"/>
                </a:rPr>
                <a:t>(1-3 yrs.)</a:t>
              </a:r>
              <a:endParaRPr lang="en-US" dirty="0">
                <a:solidFill>
                  <a:schemeClr val="bg1"/>
                </a:solidFill>
                <a:latin typeface="Calibri"/>
              </a:endParaRPr>
            </a:p>
          </p:txBody>
        </p:sp>
      </p:grpSp>
      <p:grpSp>
        <p:nvGrpSpPr>
          <p:cNvPr id="5" name="Group 4"/>
          <p:cNvGrpSpPr/>
          <p:nvPr/>
        </p:nvGrpSpPr>
        <p:grpSpPr>
          <a:xfrm>
            <a:off x="203973" y="1304796"/>
            <a:ext cx="3255508" cy="1743204"/>
            <a:chOff x="0" y="0"/>
            <a:chExt cx="2287475" cy="914990"/>
          </a:xfrm>
          <a:solidFill>
            <a:schemeClr val="accent1">
              <a:lumMod val="20000"/>
              <a:lumOff val="80000"/>
            </a:schemeClr>
          </a:solidFill>
          <a:effectLst/>
        </p:grpSpPr>
        <p:sp>
          <p:nvSpPr>
            <p:cNvPr id="6" name="Chevron 5"/>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Chevron 4"/>
            <p:cNvSpPr/>
            <p:nvPr/>
          </p:nvSpPr>
          <p:spPr>
            <a:xfrm>
              <a:off x="648441" y="38424"/>
              <a:ext cx="1050075" cy="8365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1</a:t>
              </a:r>
            </a:p>
            <a:p>
              <a:pPr algn="ctr" defTabSz="1689100">
                <a:lnSpc>
                  <a:spcPct val="90000"/>
                </a:lnSpc>
                <a:spcBef>
                  <a:spcPct val="0"/>
                </a:spcBef>
                <a:spcAft>
                  <a:spcPct val="35000"/>
                </a:spcAft>
              </a:pPr>
              <a:r>
                <a:rPr lang="en-US" b="1" dirty="0" smtClean="0">
                  <a:solidFill>
                    <a:schemeClr val="bg1"/>
                  </a:solidFill>
                  <a:latin typeface="Calibri"/>
                </a:rPr>
                <a:t>CHARTERING </a:t>
              </a:r>
            </a:p>
            <a:p>
              <a:pPr algn="ctr" defTabSz="1689100">
                <a:lnSpc>
                  <a:spcPct val="90000"/>
                </a:lnSpc>
                <a:spcBef>
                  <a:spcPct val="0"/>
                </a:spcBef>
                <a:spcAft>
                  <a:spcPct val="35000"/>
                </a:spcAft>
              </a:pPr>
              <a:r>
                <a:rPr lang="en-US" dirty="0" smtClean="0">
                  <a:solidFill>
                    <a:schemeClr val="bg1"/>
                  </a:solidFill>
                  <a:latin typeface="Calibri"/>
                </a:rPr>
                <a:t>(3-12 mos.)</a:t>
              </a:r>
              <a:endParaRPr lang="en-US" dirty="0">
                <a:solidFill>
                  <a:schemeClr val="bg1"/>
                </a:solidFill>
                <a:latin typeface="Calibri"/>
              </a:endParaRPr>
            </a:p>
          </p:txBody>
        </p:sp>
      </p:grpSp>
      <p:grpSp>
        <p:nvGrpSpPr>
          <p:cNvPr id="17" name="Group 16"/>
          <p:cNvGrpSpPr/>
          <p:nvPr/>
        </p:nvGrpSpPr>
        <p:grpSpPr>
          <a:xfrm>
            <a:off x="5986375" y="1338772"/>
            <a:ext cx="3195350" cy="1709228"/>
            <a:chOff x="0" y="0"/>
            <a:chExt cx="2287475" cy="914990"/>
          </a:xfrm>
          <a:solidFill>
            <a:schemeClr val="accent2">
              <a:lumMod val="75000"/>
            </a:schemeClr>
          </a:solidFill>
          <a:effectLst/>
        </p:grpSpPr>
        <p:sp>
          <p:nvSpPr>
            <p:cNvPr id="18" name="Chevron 17"/>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hevron 4"/>
            <p:cNvSpPr/>
            <p:nvPr/>
          </p:nvSpPr>
          <p:spPr>
            <a:xfrm>
              <a:off x="643617" y="0"/>
              <a:ext cx="1041691" cy="914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prstClr val="white"/>
                  </a:solidFill>
                  <a:latin typeface="Calibri"/>
                </a:rPr>
                <a:t>PHASE 3:</a:t>
              </a:r>
            </a:p>
            <a:p>
              <a:pPr algn="ctr" defTabSz="1689100">
                <a:lnSpc>
                  <a:spcPct val="90000"/>
                </a:lnSpc>
                <a:spcBef>
                  <a:spcPct val="0"/>
                </a:spcBef>
                <a:spcAft>
                  <a:spcPct val="35000"/>
                </a:spcAft>
              </a:pPr>
              <a:r>
                <a:rPr lang="en-US" b="1" dirty="0" smtClean="0">
                  <a:solidFill>
                    <a:prstClr val="white"/>
                  </a:solidFill>
                  <a:latin typeface="Calibri"/>
                </a:rPr>
                <a:t>SPREAD</a:t>
              </a:r>
            </a:p>
            <a:p>
              <a:pPr algn="ctr" defTabSz="1689100">
                <a:lnSpc>
                  <a:spcPct val="90000"/>
                </a:lnSpc>
                <a:spcBef>
                  <a:spcPct val="0"/>
                </a:spcBef>
                <a:spcAft>
                  <a:spcPct val="35000"/>
                </a:spcAft>
              </a:pPr>
              <a:r>
                <a:rPr lang="en-US" dirty="0" smtClean="0">
                  <a:solidFill>
                    <a:prstClr val="white"/>
                  </a:solidFill>
                  <a:latin typeface="Calibri"/>
                </a:rPr>
                <a:t>(1-xx yrs.) </a:t>
              </a:r>
              <a:endParaRPr lang="en-US" dirty="0">
                <a:solidFill>
                  <a:prstClr val="white"/>
                </a:solidFill>
                <a:latin typeface="Calibri"/>
              </a:endParaRPr>
            </a:p>
          </p:txBody>
        </p:sp>
      </p:grpSp>
      <p:sp>
        <p:nvSpPr>
          <p:cNvPr id="25" name="TextBox 24"/>
          <p:cNvSpPr txBox="1"/>
          <p:nvPr/>
        </p:nvSpPr>
        <p:spPr>
          <a:xfrm>
            <a:off x="914400" y="609600"/>
            <a:ext cx="7239000" cy="461665"/>
          </a:xfrm>
          <a:prstGeom prst="rect">
            <a:avLst/>
          </a:prstGeom>
          <a:noFill/>
        </p:spPr>
        <p:txBody>
          <a:bodyPr wrap="square" rtlCol="0">
            <a:spAutoFit/>
          </a:bodyPr>
          <a:lstStyle/>
          <a:p>
            <a:pPr algn="ctr" defTabSz="914400"/>
            <a:r>
              <a:rPr lang="en-US" sz="2400" b="1" dirty="0" smtClean="0">
                <a:solidFill>
                  <a:srgbClr val="2E2E2E"/>
                </a:solidFill>
                <a:latin typeface="Arial"/>
                <a:cs typeface="Arial"/>
              </a:rPr>
              <a:t>LIFECYCLE OF A NIC</a:t>
            </a:r>
            <a:endParaRPr lang="en-US" sz="2400" b="1" dirty="0">
              <a:solidFill>
                <a:srgbClr val="2E2E2E"/>
              </a:solidFill>
              <a:latin typeface="Arial"/>
              <a:cs typeface="Arial"/>
            </a:endParaRPr>
          </a:p>
        </p:txBody>
      </p:sp>
      <p:sp>
        <p:nvSpPr>
          <p:cNvPr id="36" name="TextBox 35"/>
          <p:cNvSpPr txBox="1"/>
          <p:nvPr/>
        </p:nvSpPr>
        <p:spPr>
          <a:xfrm>
            <a:off x="7188204" y="3353485"/>
            <a:ext cx="184666" cy="369332"/>
          </a:xfrm>
          <a:prstGeom prst="rect">
            <a:avLst/>
          </a:prstGeom>
          <a:noFill/>
        </p:spPr>
        <p:txBody>
          <a:bodyPr wrap="none" rtlCol="0">
            <a:spAutoFit/>
          </a:bodyPr>
          <a:lstStyle/>
          <a:p>
            <a:pPr defTabSz="914400"/>
            <a:endParaRPr lang="en-US" dirty="0">
              <a:solidFill>
                <a:srgbClr val="2E2E2E"/>
              </a:solidFill>
              <a:latin typeface="Calibri"/>
            </a:endParaRPr>
          </a:p>
        </p:txBody>
      </p:sp>
      <p:sp>
        <p:nvSpPr>
          <p:cNvPr id="30" name="Content Placeholder 3"/>
          <p:cNvSpPr txBox="1">
            <a:spLocks/>
          </p:cNvSpPr>
          <p:nvPr/>
        </p:nvSpPr>
        <p:spPr>
          <a:xfrm>
            <a:off x="457200" y="3352800"/>
            <a:ext cx="8153400" cy="3276600"/>
          </a:xfrm>
          <a:prstGeom prst="rect">
            <a:avLst/>
          </a:prstGeom>
        </p:spPr>
        <p:txBody>
          <a:bodyPr/>
          <a:lstStyle>
            <a:lvl1pPr marL="256032" indent="-256032" algn="l" defTabSz="914400" rtl="0" eaLnBrk="1" latinLnBrk="0" hangingPunct="1">
              <a:lnSpc>
                <a:spcPct val="95000"/>
              </a:lnSpc>
              <a:spcBef>
                <a:spcPts val="1200"/>
              </a:spcBef>
              <a:buClr>
                <a:srgbClr val="1D4D94"/>
              </a:buClr>
              <a:buSzPct val="125000"/>
              <a:buFont typeface="Wingdings" charset="2"/>
              <a:buChar char="§"/>
              <a:defRPr sz="2200" kern="1200">
                <a:solidFill>
                  <a:schemeClr val="tx1"/>
                </a:solidFill>
                <a:latin typeface="Gill Sans MT" pitchFamily="34" charset="0"/>
                <a:ea typeface="+mn-ea"/>
                <a:cs typeface="Arial" pitchFamily="34" charset="0"/>
              </a:defRPr>
            </a:lvl1pPr>
            <a:lvl2pPr marL="557784" indent="-256032" algn="l" defTabSz="914400" rtl="0" eaLnBrk="1" latinLnBrk="0" hangingPunct="1">
              <a:lnSpc>
                <a:spcPct val="95000"/>
              </a:lnSpc>
              <a:spcBef>
                <a:spcPts val="600"/>
              </a:spcBef>
              <a:buClr>
                <a:srgbClr val="1D4D94"/>
              </a:buClr>
              <a:buFont typeface="Arial" pitchFamily="34" charset="0"/>
              <a:buChar char="–"/>
              <a:defRPr sz="2100" kern="1200">
                <a:solidFill>
                  <a:schemeClr val="tx1"/>
                </a:solidFill>
                <a:latin typeface="Gill Sans MT" pitchFamily="34" charset="0"/>
                <a:ea typeface="+mn-ea"/>
                <a:cs typeface="Arial" pitchFamily="34" charset="0"/>
              </a:defRPr>
            </a:lvl2pPr>
            <a:lvl3pPr marL="822960" indent="-182880" algn="l" defTabSz="914400" rtl="0" eaLnBrk="1" latinLnBrk="0" hangingPunct="1">
              <a:lnSpc>
                <a:spcPct val="95000"/>
              </a:lnSpc>
              <a:spcBef>
                <a:spcPts val="600"/>
              </a:spcBef>
              <a:buClr>
                <a:srgbClr val="1D4D94"/>
              </a:buClr>
              <a:buFont typeface="Arial" pitchFamily="34" charset="0"/>
              <a:buChar char="•"/>
              <a:defRPr sz="2100" kern="1200">
                <a:solidFill>
                  <a:schemeClr val="tx1"/>
                </a:solidFill>
                <a:latin typeface="Gill Sans MT"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2"/>
                </a:solidFill>
              </a:rPr>
              <a:t>GOAL: </a:t>
            </a:r>
            <a:r>
              <a:rPr lang="en-US" dirty="0" smtClean="0">
                <a:solidFill>
                  <a:srgbClr val="2E2E2E"/>
                </a:solidFill>
              </a:rPr>
              <a:t>Spread and scale change package</a:t>
            </a:r>
          </a:p>
          <a:p>
            <a:pPr marL="0" indent="0">
              <a:buNone/>
            </a:pPr>
            <a:r>
              <a:rPr lang="en-US" dirty="0" smtClean="0">
                <a:solidFill>
                  <a:srgbClr val="449398"/>
                </a:solidFill>
              </a:rPr>
              <a:t>KEY ACTIVITIES</a:t>
            </a:r>
          </a:p>
          <a:p>
            <a:r>
              <a:rPr lang="en-US" dirty="0" smtClean="0">
                <a:solidFill>
                  <a:srgbClr val="2E2E2E"/>
                </a:solidFill>
              </a:rPr>
              <a:t>Purpose built knowledge management </a:t>
            </a:r>
            <a:r>
              <a:rPr lang="en-US" dirty="0" err="1" smtClean="0">
                <a:solidFill>
                  <a:srgbClr val="2E2E2E"/>
                </a:solidFill>
              </a:rPr>
              <a:t>systerm</a:t>
            </a:r>
            <a:endParaRPr lang="en-US" dirty="0" smtClean="0">
              <a:solidFill>
                <a:srgbClr val="2E2E2E"/>
              </a:solidFill>
            </a:endParaRPr>
          </a:p>
          <a:p>
            <a:r>
              <a:rPr lang="en-US" dirty="0" smtClean="0">
                <a:solidFill>
                  <a:srgbClr val="2E2E2E"/>
                </a:solidFill>
              </a:rPr>
              <a:t>Social </a:t>
            </a:r>
            <a:r>
              <a:rPr lang="en-US" dirty="0" smtClean="0">
                <a:solidFill>
                  <a:srgbClr val="2E2E2E"/>
                </a:solidFill>
              </a:rPr>
              <a:t>organizing</a:t>
            </a:r>
          </a:p>
          <a:p>
            <a:r>
              <a:rPr lang="en-US" dirty="0" smtClean="0">
                <a:solidFill>
                  <a:srgbClr val="2E2E2E"/>
                </a:solidFill>
              </a:rPr>
              <a:t>Supporting local leaders</a:t>
            </a:r>
          </a:p>
          <a:p>
            <a:r>
              <a:rPr lang="en-US" dirty="0" smtClean="0">
                <a:solidFill>
                  <a:srgbClr val="2E2E2E"/>
                </a:solidFill>
              </a:rPr>
              <a:t>Building/finding new infrastructure</a:t>
            </a:r>
          </a:p>
          <a:p>
            <a:pPr marL="0" indent="0">
              <a:buNone/>
            </a:pPr>
            <a:r>
              <a:rPr lang="en-US" dirty="0" smtClean="0">
                <a:solidFill>
                  <a:srgbClr val="449398"/>
                </a:solidFill>
              </a:rPr>
              <a:t>WHO? </a:t>
            </a:r>
            <a:r>
              <a:rPr lang="en-US" dirty="0" smtClean="0"/>
              <a:t>Hub, leaders in the Network</a:t>
            </a:r>
          </a:p>
        </p:txBody>
      </p:sp>
    </p:spTree>
    <p:extLst>
      <p:ext uri="{BB962C8B-B14F-4D97-AF65-F5344CB8AC3E}">
        <p14:creationId xmlns:p14="http://schemas.microsoft.com/office/powerpoint/2010/main" val="377097110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38395" y="2623628"/>
            <a:ext cx="3809999" cy="1752600"/>
            <a:chOff x="0" y="0"/>
            <a:chExt cx="2287475" cy="914990"/>
          </a:xfrm>
          <a:solidFill>
            <a:schemeClr val="accent5">
              <a:lumMod val="75000"/>
            </a:schemeClr>
          </a:solidFill>
          <a:effectLst/>
        </p:grpSpPr>
        <p:sp>
          <p:nvSpPr>
            <p:cNvPr id="15" name="Chevron 14"/>
            <p:cNvSpPr/>
            <p:nvPr/>
          </p:nvSpPr>
          <p:spPr>
            <a:xfrm>
              <a:off x="0" y="0"/>
              <a:ext cx="2287475" cy="914990"/>
            </a:xfrm>
            <a:prstGeom prst="chevron">
              <a:avLst/>
            </a:prstGeom>
            <a:solidFill>
              <a:schemeClr val="accent4">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hevron 4"/>
            <p:cNvSpPr/>
            <p:nvPr/>
          </p:nvSpPr>
          <p:spPr>
            <a:xfrm>
              <a:off x="457495" y="0"/>
              <a:ext cx="1372485" cy="9149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3:</a:t>
              </a:r>
            </a:p>
            <a:p>
              <a:pPr algn="ctr" defTabSz="1689100">
                <a:lnSpc>
                  <a:spcPct val="90000"/>
                </a:lnSpc>
                <a:spcBef>
                  <a:spcPct val="0"/>
                </a:spcBef>
                <a:spcAft>
                  <a:spcPct val="35000"/>
                </a:spcAft>
              </a:pPr>
              <a:r>
                <a:rPr lang="en-US" b="1" dirty="0" smtClean="0">
                  <a:solidFill>
                    <a:schemeClr val="bg1"/>
                  </a:solidFill>
                  <a:latin typeface="Calibri"/>
                </a:rPr>
                <a:t>NETWORK LEARNING</a:t>
              </a:r>
            </a:p>
            <a:p>
              <a:pPr algn="ctr" defTabSz="1689100">
                <a:lnSpc>
                  <a:spcPct val="90000"/>
                </a:lnSpc>
                <a:spcBef>
                  <a:spcPct val="0"/>
                </a:spcBef>
                <a:spcAft>
                  <a:spcPct val="35000"/>
                </a:spcAft>
              </a:pPr>
              <a:r>
                <a:rPr lang="en-US" dirty="0" smtClean="0">
                  <a:solidFill>
                    <a:schemeClr val="bg1"/>
                  </a:solidFill>
                  <a:latin typeface="Calibri"/>
                </a:rPr>
                <a:t>(1-3 yrs.)</a:t>
              </a:r>
              <a:endParaRPr lang="en-US" dirty="0">
                <a:solidFill>
                  <a:schemeClr val="bg1"/>
                </a:solidFill>
                <a:latin typeface="Calibri"/>
              </a:endParaRPr>
            </a:p>
          </p:txBody>
        </p:sp>
      </p:grpSp>
      <p:grpSp>
        <p:nvGrpSpPr>
          <p:cNvPr id="5" name="Group 4"/>
          <p:cNvGrpSpPr/>
          <p:nvPr/>
        </p:nvGrpSpPr>
        <p:grpSpPr>
          <a:xfrm>
            <a:off x="168687" y="2633024"/>
            <a:ext cx="3255508" cy="1743204"/>
            <a:chOff x="0" y="0"/>
            <a:chExt cx="2287475" cy="914990"/>
          </a:xfrm>
          <a:solidFill>
            <a:schemeClr val="accent6">
              <a:lumMod val="50000"/>
            </a:schemeClr>
          </a:solidFill>
          <a:effectLst/>
        </p:grpSpPr>
        <p:sp>
          <p:nvSpPr>
            <p:cNvPr id="6" name="Chevron 5"/>
            <p:cNvSpPr/>
            <p:nvPr/>
          </p:nvSpPr>
          <p:spPr>
            <a:xfrm>
              <a:off x="0" y="0"/>
              <a:ext cx="2287475" cy="914990"/>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Chevron 4"/>
            <p:cNvSpPr/>
            <p:nvPr/>
          </p:nvSpPr>
          <p:spPr>
            <a:xfrm>
              <a:off x="648441" y="38424"/>
              <a:ext cx="1050075" cy="8365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schemeClr val="bg1"/>
                  </a:solidFill>
                  <a:latin typeface="Calibri"/>
                </a:rPr>
                <a:t>PHASE 1</a:t>
              </a:r>
            </a:p>
            <a:p>
              <a:pPr algn="ctr" defTabSz="1689100">
                <a:lnSpc>
                  <a:spcPct val="90000"/>
                </a:lnSpc>
                <a:spcBef>
                  <a:spcPct val="0"/>
                </a:spcBef>
                <a:spcAft>
                  <a:spcPct val="35000"/>
                </a:spcAft>
              </a:pPr>
              <a:r>
                <a:rPr lang="en-US" b="1" dirty="0" smtClean="0">
                  <a:solidFill>
                    <a:schemeClr val="bg1"/>
                  </a:solidFill>
                  <a:latin typeface="Calibri"/>
                </a:rPr>
                <a:t>CHARTERING </a:t>
              </a:r>
            </a:p>
            <a:p>
              <a:pPr algn="ctr" defTabSz="1689100">
                <a:lnSpc>
                  <a:spcPct val="90000"/>
                </a:lnSpc>
                <a:spcBef>
                  <a:spcPct val="0"/>
                </a:spcBef>
                <a:spcAft>
                  <a:spcPct val="35000"/>
                </a:spcAft>
              </a:pPr>
              <a:r>
                <a:rPr lang="en-US" dirty="0" smtClean="0">
                  <a:solidFill>
                    <a:schemeClr val="bg1"/>
                  </a:solidFill>
                  <a:latin typeface="Calibri"/>
                </a:rPr>
                <a:t>(3-12 mos.)</a:t>
              </a:r>
              <a:endParaRPr lang="en-US" dirty="0">
                <a:solidFill>
                  <a:schemeClr val="bg1"/>
                </a:solidFill>
                <a:latin typeface="Calibri"/>
              </a:endParaRPr>
            </a:p>
          </p:txBody>
        </p:sp>
      </p:grpSp>
      <p:grpSp>
        <p:nvGrpSpPr>
          <p:cNvPr id="17" name="Group 16"/>
          <p:cNvGrpSpPr/>
          <p:nvPr/>
        </p:nvGrpSpPr>
        <p:grpSpPr>
          <a:xfrm>
            <a:off x="5951089" y="2667000"/>
            <a:ext cx="3195350" cy="1709228"/>
            <a:chOff x="0" y="0"/>
            <a:chExt cx="2287475" cy="914990"/>
          </a:xfrm>
          <a:solidFill>
            <a:schemeClr val="accent5">
              <a:lumMod val="50000"/>
            </a:schemeClr>
          </a:solidFill>
          <a:effectLst/>
        </p:grpSpPr>
        <p:sp>
          <p:nvSpPr>
            <p:cNvPr id="18" name="Chevron 17"/>
            <p:cNvSpPr/>
            <p:nvPr/>
          </p:nvSpPr>
          <p:spPr>
            <a:xfrm>
              <a:off x="0" y="0"/>
              <a:ext cx="2287475" cy="914990"/>
            </a:xfrm>
            <a:prstGeom prst="chevron">
              <a:avLst/>
            </a:prstGeom>
            <a:solidFill>
              <a:srgbClr val="224A4C"/>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hevron 4"/>
            <p:cNvSpPr/>
            <p:nvPr/>
          </p:nvSpPr>
          <p:spPr>
            <a:xfrm>
              <a:off x="643617" y="0"/>
              <a:ext cx="1041691" cy="914990"/>
            </a:xfrm>
            <a:prstGeom prst="rect">
              <a:avLst/>
            </a:prstGeom>
            <a:solidFill>
              <a:schemeClr val="accent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algn="ctr" defTabSz="1689100">
                <a:lnSpc>
                  <a:spcPct val="90000"/>
                </a:lnSpc>
                <a:spcBef>
                  <a:spcPct val="0"/>
                </a:spcBef>
                <a:spcAft>
                  <a:spcPct val="35000"/>
                </a:spcAft>
              </a:pPr>
              <a:r>
                <a:rPr lang="en-US" b="1" dirty="0" smtClean="0">
                  <a:solidFill>
                    <a:prstClr val="white"/>
                  </a:solidFill>
                  <a:latin typeface="Calibri"/>
                </a:rPr>
                <a:t>PHASE 3:</a:t>
              </a:r>
            </a:p>
            <a:p>
              <a:pPr algn="ctr" defTabSz="1689100">
                <a:lnSpc>
                  <a:spcPct val="90000"/>
                </a:lnSpc>
                <a:spcBef>
                  <a:spcPct val="0"/>
                </a:spcBef>
                <a:spcAft>
                  <a:spcPct val="35000"/>
                </a:spcAft>
              </a:pPr>
              <a:r>
                <a:rPr lang="en-US" b="1" dirty="0" smtClean="0">
                  <a:solidFill>
                    <a:prstClr val="white"/>
                  </a:solidFill>
                  <a:latin typeface="Calibri"/>
                </a:rPr>
                <a:t>SPREADING</a:t>
              </a:r>
            </a:p>
            <a:p>
              <a:pPr algn="ctr" defTabSz="1689100">
                <a:lnSpc>
                  <a:spcPct val="90000"/>
                </a:lnSpc>
                <a:spcBef>
                  <a:spcPct val="0"/>
                </a:spcBef>
                <a:spcAft>
                  <a:spcPct val="35000"/>
                </a:spcAft>
              </a:pPr>
              <a:r>
                <a:rPr lang="en-US" dirty="0" smtClean="0">
                  <a:solidFill>
                    <a:prstClr val="white"/>
                  </a:solidFill>
                  <a:latin typeface="Calibri"/>
                </a:rPr>
                <a:t>(1-xx yrs.) </a:t>
              </a:r>
              <a:endParaRPr lang="en-US" dirty="0">
                <a:solidFill>
                  <a:prstClr val="white"/>
                </a:solidFill>
                <a:latin typeface="Calibri"/>
              </a:endParaRPr>
            </a:p>
          </p:txBody>
        </p:sp>
      </p:grpSp>
      <p:sp>
        <p:nvSpPr>
          <p:cNvPr id="25" name="TextBox 24"/>
          <p:cNvSpPr txBox="1"/>
          <p:nvPr/>
        </p:nvSpPr>
        <p:spPr>
          <a:xfrm>
            <a:off x="914400" y="609600"/>
            <a:ext cx="7239000" cy="461665"/>
          </a:xfrm>
          <a:prstGeom prst="rect">
            <a:avLst/>
          </a:prstGeom>
          <a:noFill/>
        </p:spPr>
        <p:txBody>
          <a:bodyPr wrap="square" rtlCol="0">
            <a:spAutoFit/>
          </a:bodyPr>
          <a:lstStyle/>
          <a:p>
            <a:pPr algn="ctr" defTabSz="914400"/>
            <a:r>
              <a:rPr lang="en-US" sz="2400" b="1" dirty="0" smtClean="0">
                <a:solidFill>
                  <a:srgbClr val="2E2E2E"/>
                </a:solidFill>
                <a:latin typeface="Arial"/>
                <a:cs typeface="Arial"/>
              </a:rPr>
              <a:t>Building Capability</a:t>
            </a:r>
            <a:endParaRPr lang="en-US" sz="2400" b="1" dirty="0">
              <a:solidFill>
                <a:srgbClr val="2E2E2E"/>
              </a:solidFill>
              <a:latin typeface="Arial"/>
              <a:cs typeface="Arial"/>
            </a:endParaRPr>
          </a:p>
        </p:txBody>
      </p:sp>
      <p:sp>
        <p:nvSpPr>
          <p:cNvPr id="36" name="TextBox 35"/>
          <p:cNvSpPr txBox="1"/>
          <p:nvPr/>
        </p:nvSpPr>
        <p:spPr>
          <a:xfrm>
            <a:off x="7188204" y="3353485"/>
            <a:ext cx="184666" cy="369332"/>
          </a:xfrm>
          <a:prstGeom prst="rect">
            <a:avLst/>
          </a:prstGeom>
          <a:noFill/>
        </p:spPr>
        <p:txBody>
          <a:bodyPr wrap="none" rtlCol="0">
            <a:spAutoFit/>
          </a:bodyPr>
          <a:lstStyle/>
          <a:p>
            <a:pPr defTabSz="914400"/>
            <a:endParaRPr lang="en-US" dirty="0">
              <a:solidFill>
                <a:srgbClr val="2E2E2E"/>
              </a:solidFill>
              <a:latin typeface="Calibri"/>
            </a:endParaRPr>
          </a:p>
        </p:txBody>
      </p:sp>
      <p:cxnSp>
        <p:nvCxnSpPr>
          <p:cNvPr id="3" name="Straight Connector 2"/>
          <p:cNvCxnSpPr/>
          <p:nvPr/>
        </p:nvCxnSpPr>
        <p:spPr>
          <a:xfrm>
            <a:off x="304800" y="2133600"/>
            <a:ext cx="4191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447800" y="4953000"/>
            <a:ext cx="1828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429000" y="4953000"/>
            <a:ext cx="13716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43200" y="1752600"/>
            <a:ext cx="1518364" cy="369332"/>
          </a:xfrm>
          <a:prstGeom prst="rect">
            <a:avLst/>
          </a:prstGeom>
          <a:noFill/>
        </p:spPr>
        <p:txBody>
          <a:bodyPr wrap="none" rtlCol="0">
            <a:spAutoFit/>
          </a:bodyPr>
          <a:lstStyle/>
          <a:p>
            <a:pPr algn="ctr"/>
            <a:r>
              <a:rPr lang="en-US" dirty="0" smtClean="0">
                <a:latin typeface="Gill Sans MT" pitchFamily="34" charset="0"/>
                <a:cs typeface="Arial" pitchFamily="34" charset="0"/>
              </a:rPr>
              <a:t>Hub Coaching</a:t>
            </a:r>
          </a:p>
        </p:txBody>
      </p:sp>
      <p:sp>
        <p:nvSpPr>
          <p:cNvPr id="24" name="TextBox 23"/>
          <p:cNvSpPr txBox="1"/>
          <p:nvPr/>
        </p:nvSpPr>
        <p:spPr>
          <a:xfrm>
            <a:off x="551027" y="1752600"/>
            <a:ext cx="1330713" cy="369332"/>
          </a:xfrm>
          <a:prstGeom prst="rect">
            <a:avLst/>
          </a:prstGeom>
          <a:noFill/>
        </p:spPr>
        <p:txBody>
          <a:bodyPr wrap="none" rtlCol="0">
            <a:spAutoFit/>
          </a:bodyPr>
          <a:lstStyle/>
          <a:p>
            <a:pPr algn="ctr"/>
            <a:r>
              <a:rPr lang="en-US" dirty="0" smtClean="0">
                <a:latin typeface="Gill Sans MT" pitchFamily="34" charset="0"/>
                <a:cs typeface="Arial" pitchFamily="34" charset="0"/>
              </a:rPr>
              <a:t>Co-Develop</a:t>
            </a:r>
          </a:p>
        </p:txBody>
      </p:sp>
      <p:sp>
        <p:nvSpPr>
          <p:cNvPr id="26" name="TextBox 25"/>
          <p:cNvSpPr txBox="1"/>
          <p:nvPr/>
        </p:nvSpPr>
        <p:spPr>
          <a:xfrm>
            <a:off x="1447800" y="5029200"/>
            <a:ext cx="1771188" cy="369332"/>
          </a:xfrm>
          <a:prstGeom prst="rect">
            <a:avLst/>
          </a:prstGeom>
          <a:noFill/>
        </p:spPr>
        <p:txBody>
          <a:bodyPr wrap="none" rtlCol="0">
            <a:spAutoFit/>
          </a:bodyPr>
          <a:lstStyle/>
          <a:p>
            <a:pPr algn="ctr"/>
            <a:r>
              <a:rPr lang="en-US" dirty="0" smtClean="0">
                <a:latin typeface="Gill Sans MT" pitchFamily="34" charset="0"/>
                <a:cs typeface="Arial" pitchFamily="34" charset="0"/>
              </a:rPr>
              <a:t>Train Team Leads</a:t>
            </a:r>
          </a:p>
        </p:txBody>
      </p:sp>
      <p:sp>
        <p:nvSpPr>
          <p:cNvPr id="27" name="TextBox 26"/>
          <p:cNvSpPr txBox="1"/>
          <p:nvPr/>
        </p:nvSpPr>
        <p:spPr>
          <a:xfrm>
            <a:off x="3413309" y="5007429"/>
            <a:ext cx="3673291" cy="1200329"/>
          </a:xfrm>
          <a:prstGeom prst="rect">
            <a:avLst/>
          </a:prstGeom>
          <a:noFill/>
        </p:spPr>
        <p:txBody>
          <a:bodyPr wrap="square" rtlCol="0">
            <a:spAutoFit/>
          </a:bodyPr>
          <a:lstStyle/>
          <a:p>
            <a:r>
              <a:rPr lang="en-US" dirty="0" smtClean="0">
                <a:latin typeface="Gill Sans MT" pitchFamily="34" charset="0"/>
                <a:cs typeface="Arial" pitchFamily="34" charset="0"/>
              </a:rPr>
              <a:t>Train / support front line educators in improvement work</a:t>
            </a:r>
          </a:p>
          <a:p>
            <a:r>
              <a:rPr lang="en-US" dirty="0" smtClean="0">
                <a:latin typeface="Gill Sans MT" pitchFamily="34" charset="0"/>
                <a:cs typeface="Arial" pitchFamily="34" charset="0"/>
              </a:rPr>
              <a:t>Train </a:t>
            </a:r>
            <a:r>
              <a:rPr lang="en-US" dirty="0" smtClean="0">
                <a:latin typeface="Gill Sans MT" pitchFamily="34" charset="0"/>
                <a:cs typeface="Arial" pitchFamily="34" charset="0"/>
              </a:rPr>
              <a:t>Network Improvement Specialist</a:t>
            </a:r>
          </a:p>
        </p:txBody>
      </p:sp>
    </p:spTree>
    <p:extLst>
      <p:ext uri="{BB962C8B-B14F-4D97-AF65-F5344CB8AC3E}">
        <p14:creationId xmlns:p14="http://schemas.microsoft.com/office/powerpoint/2010/main" val="313184394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6838"/>
            <a:ext cx="8229600" cy="944562"/>
          </a:xfrm>
        </p:spPr>
        <p:txBody>
          <a:bodyPr/>
          <a:lstStyle/>
          <a:p>
            <a:r>
              <a:rPr lang="en-US" dirty="0" smtClean="0"/>
              <a:t>The Networked Improvement Paradigm</a:t>
            </a:r>
            <a:endParaRPr lang="en-US" dirty="0"/>
          </a:p>
        </p:txBody>
      </p:sp>
      <p:sp>
        <p:nvSpPr>
          <p:cNvPr id="2" name="Slide Number Placeholder 1"/>
          <p:cNvSpPr>
            <a:spLocks noGrp="1"/>
          </p:cNvSpPr>
          <p:nvPr>
            <p:ph type="sldNum" sz="quarter" idx="12"/>
          </p:nvPr>
        </p:nvSpPr>
        <p:spPr>
          <a:xfrm>
            <a:off x="6553200" y="5878670"/>
            <a:ext cx="2133600" cy="365125"/>
          </a:xfrm>
        </p:spPr>
        <p:txBody>
          <a:bodyPr/>
          <a:lstStyle/>
          <a:p>
            <a:fld id="{3BC34AF2-9CD6-EB40-AC27-56B8B358A7B5}" type="slidenum">
              <a:rPr lang="en-US" smtClean="0">
                <a:solidFill>
                  <a:srgbClr val="FFFFFF"/>
                </a:solidFill>
              </a:rPr>
              <a:pPr/>
              <a:t>23</a:t>
            </a:fld>
            <a:endParaRPr lang="en-US" dirty="0">
              <a:solidFill>
                <a:srgbClr val="FFFFFF"/>
              </a:solidFill>
            </a:endParaRPr>
          </a:p>
        </p:txBody>
      </p:sp>
      <p:sp>
        <p:nvSpPr>
          <p:cNvPr id="5" name="TextBox 4"/>
          <p:cNvSpPr txBox="1"/>
          <p:nvPr/>
        </p:nvSpPr>
        <p:spPr>
          <a:xfrm>
            <a:off x="3186642" y="4939544"/>
            <a:ext cx="2807329" cy="707886"/>
          </a:xfrm>
          <a:prstGeom prst="rect">
            <a:avLst/>
          </a:prstGeom>
          <a:noFill/>
        </p:spPr>
        <p:txBody>
          <a:bodyPr wrap="none" rtlCol="0">
            <a:spAutoFit/>
          </a:bodyPr>
          <a:lstStyle/>
          <a:p>
            <a:pPr algn="ctr"/>
            <a:r>
              <a:rPr lang="en-US" sz="2000" dirty="0" smtClean="0">
                <a:latin typeface="Gill Sans MT" pitchFamily="34" charset="0"/>
                <a:cs typeface="Arial" pitchFamily="34" charset="0"/>
              </a:rPr>
              <a:t>Researchers  </a:t>
            </a:r>
            <a:r>
              <a:rPr lang="en-US" sz="2000" dirty="0" err="1" smtClean="0">
                <a:latin typeface="Gill Sans MT" pitchFamily="34" charset="0"/>
                <a:cs typeface="Arial" pitchFamily="34" charset="0"/>
              </a:rPr>
              <a:t>vs</a:t>
            </a:r>
            <a:r>
              <a:rPr lang="en-US" sz="2000" dirty="0" smtClean="0">
                <a:latin typeface="Gill Sans MT" pitchFamily="34" charset="0"/>
                <a:cs typeface="Arial" pitchFamily="34" charset="0"/>
              </a:rPr>
              <a:t>  Users</a:t>
            </a:r>
          </a:p>
          <a:p>
            <a:pPr algn="ctr"/>
            <a:r>
              <a:rPr lang="en-US" sz="2000" dirty="0" smtClean="0">
                <a:latin typeface="Gill Sans MT" pitchFamily="34" charset="0"/>
                <a:cs typeface="Arial" pitchFamily="34" charset="0"/>
              </a:rPr>
              <a:t>   “Knowers”      “Doers” </a:t>
            </a:r>
          </a:p>
        </p:txBody>
      </p:sp>
      <p:sp>
        <p:nvSpPr>
          <p:cNvPr id="7" name="TextBox 6"/>
          <p:cNvSpPr txBox="1"/>
          <p:nvPr/>
        </p:nvSpPr>
        <p:spPr>
          <a:xfrm>
            <a:off x="3803768" y="6066279"/>
            <a:ext cx="1594056" cy="400110"/>
          </a:xfrm>
          <a:prstGeom prst="rect">
            <a:avLst/>
          </a:prstGeom>
          <a:noFill/>
        </p:spPr>
        <p:txBody>
          <a:bodyPr wrap="none" rtlCol="0">
            <a:spAutoFit/>
          </a:bodyPr>
          <a:lstStyle/>
          <a:p>
            <a:pPr algn="ctr"/>
            <a:r>
              <a:rPr lang="en-US" sz="2000" dirty="0" smtClean="0">
                <a:latin typeface="Gill Sans MT" pitchFamily="34" charset="0"/>
                <a:cs typeface="Arial" pitchFamily="34" charset="0"/>
              </a:rPr>
              <a:t>All Improvers</a:t>
            </a:r>
          </a:p>
        </p:txBody>
      </p:sp>
      <p:sp>
        <p:nvSpPr>
          <p:cNvPr id="12" name="TextBox 11"/>
          <p:cNvSpPr txBox="1"/>
          <p:nvPr/>
        </p:nvSpPr>
        <p:spPr>
          <a:xfrm>
            <a:off x="7009017" y="4502829"/>
            <a:ext cx="1592553" cy="400110"/>
          </a:xfrm>
          <a:prstGeom prst="rect">
            <a:avLst/>
          </a:prstGeom>
          <a:noFill/>
        </p:spPr>
        <p:txBody>
          <a:bodyPr wrap="none" rtlCol="0">
            <a:spAutoFit/>
          </a:bodyPr>
          <a:lstStyle/>
          <a:p>
            <a:pPr algn="ctr"/>
            <a:r>
              <a:rPr lang="en-US" sz="2000" dirty="0" smtClean="0">
                <a:latin typeface="Gill Sans MT" pitchFamily="34" charset="0"/>
                <a:cs typeface="Arial" pitchFamily="34" charset="0"/>
              </a:rPr>
              <a:t>What Works! </a:t>
            </a:r>
          </a:p>
        </p:txBody>
      </p:sp>
      <p:sp>
        <p:nvSpPr>
          <p:cNvPr id="13" name="TextBox 12"/>
          <p:cNvSpPr txBox="1"/>
          <p:nvPr/>
        </p:nvSpPr>
        <p:spPr>
          <a:xfrm>
            <a:off x="6327964" y="5176179"/>
            <a:ext cx="2879994" cy="1015663"/>
          </a:xfrm>
          <a:prstGeom prst="rect">
            <a:avLst/>
          </a:prstGeom>
          <a:noFill/>
        </p:spPr>
        <p:txBody>
          <a:bodyPr wrap="square" rtlCol="0">
            <a:spAutoFit/>
          </a:bodyPr>
          <a:lstStyle/>
          <a:p>
            <a:pPr algn="ctr"/>
            <a:r>
              <a:rPr lang="en-US" sz="2000" dirty="0" smtClean="0">
                <a:latin typeface="Gill Sans MT" pitchFamily="34" charset="0"/>
                <a:cs typeface="Arial" pitchFamily="34" charset="0"/>
              </a:rPr>
              <a:t>How to Make It Work!</a:t>
            </a:r>
          </a:p>
          <a:p>
            <a:pPr algn="ctr"/>
            <a:r>
              <a:rPr lang="en-US" sz="2000" dirty="0" smtClean="0">
                <a:latin typeface="Gill Sans MT" pitchFamily="34" charset="0"/>
                <a:cs typeface="Arial" pitchFamily="34" charset="0"/>
              </a:rPr>
              <a:t>Replicability as the new</a:t>
            </a:r>
          </a:p>
          <a:p>
            <a:pPr algn="ctr"/>
            <a:r>
              <a:rPr lang="en-US" sz="2000" dirty="0" smtClean="0">
                <a:latin typeface="Gill Sans MT" pitchFamily="34" charset="0"/>
                <a:cs typeface="Arial" pitchFamily="34" charset="0"/>
              </a:rPr>
              <a:t> Gold Standard.</a:t>
            </a:r>
          </a:p>
        </p:txBody>
      </p:sp>
      <p:sp>
        <p:nvSpPr>
          <p:cNvPr id="14" name="TextBox 13"/>
          <p:cNvSpPr txBox="1"/>
          <p:nvPr/>
        </p:nvSpPr>
        <p:spPr>
          <a:xfrm>
            <a:off x="233294" y="2133802"/>
            <a:ext cx="2326278" cy="707886"/>
          </a:xfrm>
          <a:prstGeom prst="rect">
            <a:avLst/>
          </a:prstGeom>
          <a:noFill/>
        </p:spPr>
        <p:txBody>
          <a:bodyPr wrap="none" rtlCol="0">
            <a:spAutoFit/>
          </a:bodyPr>
          <a:lstStyle/>
          <a:p>
            <a:pPr algn="ctr"/>
            <a:r>
              <a:rPr lang="en-US" dirty="0" smtClean="0">
                <a:latin typeface="Gill Sans MT" pitchFamily="34" charset="0"/>
                <a:cs typeface="Arial" pitchFamily="34" charset="0"/>
              </a:rPr>
              <a:t>“</a:t>
            </a:r>
            <a:r>
              <a:rPr lang="en-US" sz="2000" dirty="0" smtClean="0">
                <a:latin typeface="Gill Sans MT" pitchFamily="34" charset="0"/>
                <a:cs typeface="Arial" pitchFamily="34" charset="0"/>
              </a:rPr>
              <a:t>Script it” vs.  “Every </a:t>
            </a:r>
            <a:br>
              <a:rPr lang="en-US" sz="2000" dirty="0" smtClean="0">
                <a:latin typeface="Gill Sans MT" pitchFamily="34" charset="0"/>
                <a:cs typeface="Arial" pitchFamily="34" charset="0"/>
              </a:rPr>
            </a:br>
            <a:r>
              <a:rPr lang="en-US" sz="2000" dirty="0" smtClean="0">
                <a:latin typeface="Gill Sans MT" pitchFamily="34" charset="0"/>
                <a:cs typeface="Arial" pitchFamily="34" charset="0"/>
              </a:rPr>
              <a:t>situation is unique”</a:t>
            </a:r>
          </a:p>
        </p:txBody>
      </p:sp>
      <p:sp>
        <p:nvSpPr>
          <p:cNvPr id="15" name="TextBox 14"/>
          <p:cNvSpPr txBox="1"/>
          <p:nvPr/>
        </p:nvSpPr>
        <p:spPr>
          <a:xfrm>
            <a:off x="96984" y="3174606"/>
            <a:ext cx="2698175" cy="1015663"/>
          </a:xfrm>
          <a:prstGeom prst="rect">
            <a:avLst/>
          </a:prstGeom>
          <a:noFill/>
        </p:spPr>
        <p:txBody>
          <a:bodyPr wrap="none" rtlCol="0">
            <a:spAutoFit/>
          </a:bodyPr>
          <a:lstStyle/>
          <a:p>
            <a:pPr algn="ctr"/>
            <a:r>
              <a:rPr lang="en-US" sz="2000" dirty="0" smtClean="0">
                <a:latin typeface="Gill Sans MT" pitchFamily="34" charset="0"/>
                <a:cs typeface="Arial" pitchFamily="34" charset="0"/>
              </a:rPr>
              <a:t>Develop Quality </a:t>
            </a:r>
            <a:br>
              <a:rPr lang="en-US" sz="2000" dirty="0" smtClean="0">
                <a:latin typeface="Gill Sans MT" pitchFamily="34" charset="0"/>
                <a:cs typeface="Arial" pitchFamily="34" charset="0"/>
              </a:rPr>
            </a:br>
            <a:r>
              <a:rPr lang="en-US" sz="2000" dirty="0">
                <a:latin typeface="Gill Sans MT" pitchFamily="34" charset="0"/>
                <a:cs typeface="Arial" pitchFamily="34" charset="0"/>
              </a:rPr>
              <a:t>P</a:t>
            </a:r>
            <a:r>
              <a:rPr lang="en-US" sz="2000" dirty="0" smtClean="0">
                <a:latin typeface="Gill Sans MT" pitchFamily="34" charset="0"/>
                <a:cs typeface="Arial" pitchFamily="34" charset="0"/>
              </a:rPr>
              <a:t>rocesses to </a:t>
            </a:r>
            <a:br>
              <a:rPr lang="en-US" sz="2000" dirty="0" smtClean="0">
                <a:latin typeface="Gill Sans MT" pitchFamily="34" charset="0"/>
                <a:cs typeface="Arial" pitchFamily="34" charset="0"/>
              </a:rPr>
            </a:br>
            <a:r>
              <a:rPr lang="en-US" sz="2000" dirty="0" smtClean="0">
                <a:latin typeface="Gill Sans MT" pitchFamily="34" charset="0"/>
                <a:cs typeface="Arial" pitchFamily="34" charset="0"/>
              </a:rPr>
              <a:t>Support </a:t>
            </a:r>
            <a:r>
              <a:rPr lang="en-US" sz="2000" dirty="0">
                <a:latin typeface="Gill Sans MT" pitchFamily="34" charset="0"/>
                <a:cs typeface="Arial" pitchFamily="34" charset="0"/>
              </a:rPr>
              <a:t>C</a:t>
            </a:r>
            <a:r>
              <a:rPr lang="en-US" sz="2000" dirty="0" smtClean="0">
                <a:latin typeface="Gill Sans MT" pitchFamily="34" charset="0"/>
                <a:cs typeface="Arial" pitchFamily="34" charset="0"/>
              </a:rPr>
              <a:t>omplex </a:t>
            </a:r>
            <a:r>
              <a:rPr lang="en-US" sz="2000" dirty="0">
                <a:latin typeface="Gill Sans MT" pitchFamily="34" charset="0"/>
                <a:cs typeface="Arial" pitchFamily="34" charset="0"/>
              </a:rPr>
              <a:t>W</a:t>
            </a:r>
            <a:r>
              <a:rPr lang="en-US" sz="2000" dirty="0" smtClean="0">
                <a:latin typeface="Gill Sans MT" pitchFamily="34" charset="0"/>
                <a:cs typeface="Arial" pitchFamily="34" charset="0"/>
              </a:rPr>
              <a:t>ork </a:t>
            </a:r>
          </a:p>
        </p:txBody>
      </p:sp>
      <p:sp>
        <p:nvSpPr>
          <p:cNvPr id="17" name="TextBox 16"/>
          <p:cNvSpPr txBox="1"/>
          <p:nvPr/>
        </p:nvSpPr>
        <p:spPr>
          <a:xfrm>
            <a:off x="284031" y="4322743"/>
            <a:ext cx="2484224" cy="707886"/>
          </a:xfrm>
          <a:prstGeom prst="rect">
            <a:avLst/>
          </a:prstGeom>
          <a:noFill/>
        </p:spPr>
        <p:txBody>
          <a:bodyPr wrap="none" rtlCol="0">
            <a:spAutoFit/>
          </a:bodyPr>
          <a:lstStyle/>
          <a:p>
            <a:pPr algn="ctr"/>
            <a:r>
              <a:rPr lang="en-US" sz="2000" dirty="0" smtClean="0">
                <a:latin typeface="Gill Sans MT" pitchFamily="34" charset="0"/>
                <a:cs typeface="Arial" pitchFamily="34" charset="0"/>
              </a:rPr>
              <a:t>Individual </a:t>
            </a:r>
            <a:r>
              <a:rPr lang="en-US" sz="2000" dirty="0">
                <a:latin typeface="Gill Sans MT" pitchFamily="34" charset="0"/>
                <a:cs typeface="Arial" pitchFamily="34" charset="0"/>
              </a:rPr>
              <a:t>A</a:t>
            </a:r>
            <a:r>
              <a:rPr lang="en-US" sz="2000" dirty="0" smtClean="0">
                <a:latin typeface="Gill Sans MT" pitchFamily="34" charset="0"/>
                <a:cs typeface="Arial" pitchFamily="34" charset="0"/>
              </a:rPr>
              <a:t>utonomy </a:t>
            </a:r>
          </a:p>
          <a:p>
            <a:pPr algn="ctr"/>
            <a:r>
              <a:rPr lang="en-US" sz="2000" dirty="0" smtClean="0">
                <a:latin typeface="Gill Sans MT" pitchFamily="34" charset="0"/>
                <a:cs typeface="Arial" pitchFamily="34" charset="0"/>
              </a:rPr>
              <a:t>As Most Prized </a:t>
            </a:r>
            <a:r>
              <a:rPr lang="en-US" sz="2000" dirty="0">
                <a:latin typeface="Gill Sans MT" pitchFamily="34" charset="0"/>
                <a:cs typeface="Arial" pitchFamily="34" charset="0"/>
              </a:rPr>
              <a:t>N</a:t>
            </a:r>
            <a:r>
              <a:rPr lang="en-US" sz="2000" dirty="0" smtClean="0">
                <a:latin typeface="Gill Sans MT" pitchFamily="34" charset="0"/>
                <a:cs typeface="Arial" pitchFamily="34" charset="0"/>
              </a:rPr>
              <a:t>orm</a:t>
            </a:r>
          </a:p>
        </p:txBody>
      </p:sp>
      <p:sp>
        <p:nvSpPr>
          <p:cNvPr id="18" name="TextBox 17"/>
          <p:cNvSpPr txBox="1"/>
          <p:nvPr/>
        </p:nvSpPr>
        <p:spPr>
          <a:xfrm>
            <a:off x="310685" y="5285456"/>
            <a:ext cx="2484474" cy="707886"/>
          </a:xfrm>
          <a:prstGeom prst="rect">
            <a:avLst/>
          </a:prstGeom>
          <a:noFill/>
        </p:spPr>
        <p:txBody>
          <a:bodyPr wrap="none" rtlCol="0">
            <a:spAutoFit/>
          </a:bodyPr>
          <a:lstStyle/>
          <a:p>
            <a:pPr algn="ctr"/>
            <a:r>
              <a:rPr lang="en-US" sz="2000" dirty="0" smtClean="0">
                <a:latin typeface="Gill Sans MT" pitchFamily="34" charset="0"/>
                <a:cs typeface="Arial" pitchFamily="34" charset="0"/>
              </a:rPr>
              <a:t>Working Together We</a:t>
            </a:r>
          </a:p>
          <a:p>
            <a:pPr algn="ctr"/>
            <a:r>
              <a:rPr lang="en-US" sz="2000" dirty="0" smtClean="0">
                <a:latin typeface="Gill Sans MT" pitchFamily="34" charset="0"/>
                <a:cs typeface="Arial" pitchFamily="34" charset="0"/>
              </a:rPr>
              <a:t>Can Accomplish More</a:t>
            </a:r>
          </a:p>
        </p:txBody>
      </p:sp>
      <p:sp>
        <p:nvSpPr>
          <p:cNvPr id="21" name="Rectangle 20"/>
          <p:cNvSpPr/>
          <p:nvPr/>
        </p:nvSpPr>
        <p:spPr>
          <a:xfrm>
            <a:off x="3507400" y="5935298"/>
            <a:ext cx="2188602" cy="70788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78185" y="4952242"/>
            <a:ext cx="2757761" cy="682488"/>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71508" y="5202518"/>
            <a:ext cx="2804066" cy="96298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05615" y="4502829"/>
            <a:ext cx="2279462" cy="45795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86599" y="2166236"/>
            <a:ext cx="2405004" cy="70788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0113" y="4348141"/>
            <a:ext cx="2852062" cy="70788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10685" y="5298156"/>
            <a:ext cx="2484474" cy="70788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7412" y="3174606"/>
            <a:ext cx="2655443" cy="94762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453018" y="5628785"/>
            <a:ext cx="390364" cy="369332"/>
          </a:xfrm>
          <a:prstGeom prst="rect">
            <a:avLst/>
          </a:prstGeom>
        </p:spPr>
        <p:txBody>
          <a:bodyPr wrap="none">
            <a:spAutoFit/>
          </a:bodyPr>
          <a:lstStyle/>
          <a:p>
            <a:r>
              <a:rPr lang="en-US" dirty="0">
                <a:solidFill>
                  <a:srgbClr val="005400"/>
                </a:solidFill>
                <a:latin typeface="Wingdings"/>
                <a:ea typeface="Wingdings"/>
                <a:cs typeface="Wingdings"/>
              </a:rPr>
              <a:t></a:t>
            </a:r>
            <a:endParaRPr lang="en-US" dirty="0">
              <a:solidFill>
                <a:srgbClr val="005400"/>
              </a:solidFill>
            </a:endParaRPr>
          </a:p>
        </p:txBody>
      </p:sp>
      <p:grpSp>
        <p:nvGrpSpPr>
          <p:cNvPr id="45" name="Group 44"/>
          <p:cNvGrpSpPr/>
          <p:nvPr/>
        </p:nvGrpSpPr>
        <p:grpSpPr>
          <a:xfrm>
            <a:off x="2710141" y="1593561"/>
            <a:ext cx="3561367" cy="1502609"/>
            <a:chOff x="2710141" y="1584979"/>
            <a:chExt cx="3561367" cy="1502609"/>
          </a:xfrm>
        </p:grpSpPr>
        <p:sp>
          <p:nvSpPr>
            <p:cNvPr id="8" name="TextBox 7"/>
            <p:cNvSpPr txBox="1"/>
            <p:nvPr/>
          </p:nvSpPr>
          <p:spPr>
            <a:xfrm>
              <a:off x="2710141" y="1616045"/>
              <a:ext cx="3561367" cy="400110"/>
            </a:xfrm>
            <a:prstGeom prst="rect">
              <a:avLst/>
            </a:prstGeom>
            <a:noFill/>
          </p:spPr>
          <p:txBody>
            <a:bodyPr wrap="none" rtlCol="0">
              <a:spAutoFit/>
            </a:bodyPr>
            <a:lstStyle/>
            <a:p>
              <a:pPr algn="ctr"/>
              <a:r>
                <a:rPr lang="en-US" sz="2000" dirty="0" smtClean="0">
                  <a:latin typeface="Gill Sans MT" pitchFamily="34" charset="0"/>
                  <a:cs typeface="Arial" pitchFamily="34" charset="0"/>
                </a:rPr>
                <a:t>  Implement Fast and Scale Wide</a:t>
              </a:r>
            </a:p>
          </p:txBody>
        </p:sp>
        <p:sp>
          <p:nvSpPr>
            <p:cNvPr id="9" name="TextBox 8"/>
            <p:cNvSpPr txBox="1"/>
            <p:nvPr/>
          </p:nvSpPr>
          <p:spPr>
            <a:xfrm>
              <a:off x="3593475" y="2354302"/>
              <a:ext cx="1806830" cy="707886"/>
            </a:xfrm>
            <a:prstGeom prst="rect">
              <a:avLst/>
            </a:prstGeom>
            <a:noFill/>
          </p:spPr>
          <p:txBody>
            <a:bodyPr wrap="none" rtlCol="0">
              <a:spAutoFit/>
            </a:bodyPr>
            <a:lstStyle/>
            <a:p>
              <a:pPr algn="ctr"/>
              <a:r>
                <a:rPr lang="en-US" sz="2000" dirty="0" smtClean="0">
                  <a:latin typeface="Gill Sans MT" pitchFamily="34" charset="0"/>
                  <a:cs typeface="Arial" pitchFamily="34" charset="0"/>
                </a:rPr>
                <a:t>Learn Fast to</a:t>
              </a:r>
              <a:br>
                <a:rPr lang="en-US" sz="2000" dirty="0" smtClean="0">
                  <a:latin typeface="Gill Sans MT" pitchFamily="34" charset="0"/>
                  <a:cs typeface="Arial" pitchFamily="34" charset="0"/>
                </a:rPr>
              </a:br>
              <a:r>
                <a:rPr lang="en-US" sz="2000" dirty="0" smtClean="0">
                  <a:latin typeface="Gill Sans MT" pitchFamily="34" charset="0"/>
                  <a:cs typeface="Arial" pitchFamily="34" charset="0"/>
                </a:rPr>
                <a:t>Implement </a:t>
              </a:r>
              <a:r>
                <a:rPr lang="en-US" sz="2000" dirty="0">
                  <a:latin typeface="Gill Sans MT" pitchFamily="34" charset="0"/>
                  <a:cs typeface="Arial" pitchFamily="34" charset="0"/>
                </a:rPr>
                <a:t>W</a:t>
              </a:r>
              <a:r>
                <a:rPr lang="en-US" sz="2000" dirty="0" smtClean="0">
                  <a:latin typeface="Gill Sans MT" pitchFamily="34" charset="0"/>
                  <a:cs typeface="Arial" pitchFamily="34" charset="0"/>
                </a:rPr>
                <a:t>ell</a:t>
              </a:r>
            </a:p>
          </p:txBody>
        </p:sp>
        <p:sp>
          <p:nvSpPr>
            <p:cNvPr id="23" name="Rectangle 22"/>
            <p:cNvSpPr/>
            <p:nvPr/>
          </p:nvSpPr>
          <p:spPr>
            <a:xfrm>
              <a:off x="3302000" y="2341602"/>
              <a:ext cx="2482902" cy="74598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775641" y="1584979"/>
              <a:ext cx="3495866" cy="43117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10236" y="2028855"/>
              <a:ext cx="390364" cy="369332"/>
            </a:xfrm>
            <a:prstGeom prst="rect">
              <a:avLst/>
            </a:prstGeom>
          </p:spPr>
          <p:txBody>
            <a:bodyPr wrap="none">
              <a:spAutoFit/>
            </a:bodyPr>
            <a:lstStyle/>
            <a:p>
              <a:r>
                <a:rPr lang="en-US" dirty="0">
                  <a:solidFill>
                    <a:srgbClr val="005400"/>
                  </a:solidFill>
                  <a:latin typeface="Wingdings"/>
                  <a:ea typeface="Wingdings"/>
                  <a:cs typeface="Wingdings"/>
                </a:rPr>
                <a:t></a:t>
              </a:r>
              <a:endParaRPr lang="en-US" dirty="0">
                <a:solidFill>
                  <a:srgbClr val="005400"/>
                </a:solidFill>
              </a:endParaRPr>
            </a:p>
          </p:txBody>
        </p:sp>
      </p:grpSp>
      <p:grpSp>
        <p:nvGrpSpPr>
          <p:cNvPr id="46" name="Group 45"/>
          <p:cNvGrpSpPr/>
          <p:nvPr/>
        </p:nvGrpSpPr>
        <p:grpSpPr>
          <a:xfrm>
            <a:off x="6271505" y="2312161"/>
            <a:ext cx="2846653" cy="1724889"/>
            <a:chOff x="6271507" y="2657099"/>
            <a:chExt cx="2846653" cy="1724889"/>
          </a:xfrm>
        </p:grpSpPr>
        <p:sp>
          <p:nvSpPr>
            <p:cNvPr id="10" name="TextBox 9"/>
            <p:cNvSpPr txBox="1"/>
            <p:nvPr/>
          </p:nvSpPr>
          <p:spPr>
            <a:xfrm>
              <a:off x="6605617" y="2657099"/>
              <a:ext cx="2214468" cy="707886"/>
            </a:xfrm>
            <a:prstGeom prst="rect">
              <a:avLst/>
            </a:prstGeom>
            <a:noFill/>
          </p:spPr>
          <p:txBody>
            <a:bodyPr wrap="none" rtlCol="0">
              <a:spAutoFit/>
            </a:bodyPr>
            <a:lstStyle/>
            <a:p>
              <a:pPr algn="ctr"/>
              <a:r>
                <a:rPr lang="en-US" sz="2000" dirty="0" smtClean="0">
                  <a:latin typeface="Gill Sans MT" pitchFamily="34" charset="0"/>
                  <a:cs typeface="Arial" pitchFamily="34" charset="0"/>
                </a:rPr>
                <a:t>Focus on</a:t>
              </a:r>
              <a:br>
                <a:rPr lang="en-US" sz="2000" dirty="0" smtClean="0">
                  <a:latin typeface="Gill Sans MT" pitchFamily="34" charset="0"/>
                  <a:cs typeface="Arial" pitchFamily="34" charset="0"/>
                </a:rPr>
              </a:br>
              <a:r>
                <a:rPr lang="en-US" sz="2000" dirty="0" smtClean="0">
                  <a:latin typeface="Gill Sans MT" pitchFamily="34" charset="0"/>
                  <a:cs typeface="Arial" pitchFamily="34" charset="0"/>
                </a:rPr>
                <a:t>Standard Effect Size</a:t>
              </a:r>
            </a:p>
          </p:txBody>
        </p:sp>
        <p:sp>
          <p:nvSpPr>
            <p:cNvPr id="11" name="TextBox 10"/>
            <p:cNvSpPr txBox="1"/>
            <p:nvPr/>
          </p:nvSpPr>
          <p:spPr>
            <a:xfrm>
              <a:off x="6271507" y="3670300"/>
              <a:ext cx="2846653" cy="707886"/>
            </a:xfrm>
            <a:prstGeom prst="rect">
              <a:avLst/>
            </a:prstGeom>
            <a:noFill/>
          </p:spPr>
          <p:txBody>
            <a:bodyPr wrap="none" rtlCol="0">
              <a:spAutoFit/>
            </a:bodyPr>
            <a:lstStyle/>
            <a:p>
              <a:pPr algn="ctr"/>
              <a:r>
                <a:rPr lang="en-US" sz="2000" dirty="0" smtClean="0">
                  <a:latin typeface="Gill Sans MT" pitchFamily="34" charset="0"/>
                  <a:cs typeface="Arial" pitchFamily="34" charset="0"/>
                </a:rPr>
                <a:t>Focus on Sources of </a:t>
              </a:r>
              <a:br>
                <a:rPr lang="en-US" sz="2000" dirty="0" smtClean="0">
                  <a:latin typeface="Gill Sans MT" pitchFamily="34" charset="0"/>
                  <a:cs typeface="Arial" pitchFamily="34" charset="0"/>
                </a:rPr>
              </a:br>
              <a:r>
                <a:rPr lang="en-US" sz="2000" dirty="0" smtClean="0">
                  <a:latin typeface="Gill Sans MT" pitchFamily="34" charset="0"/>
                  <a:cs typeface="Arial" pitchFamily="34" charset="0"/>
                </a:rPr>
                <a:t>Variability in Performance</a:t>
              </a:r>
            </a:p>
          </p:txBody>
        </p:sp>
        <p:sp>
          <p:nvSpPr>
            <p:cNvPr id="24" name="Rectangle 23"/>
            <p:cNvSpPr/>
            <p:nvPr/>
          </p:nvSpPr>
          <p:spPr>
            <a:xfrm>
              <a:off x="6556272" y="2665566"/>
              <a:ext cx="2313153" cy="70788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27966" y="3674102"/>
              <a:ext cx="2747610" cy="707886"/>
            </a:xfrm>
            <a:prstGeom prst="rect">
              <a:avLst/>
            </a:prstGeom>
            <a:noFill/>
            <a:ln w="508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15318" y="3372022"/>
              <a:ext cx="390364" cy="369332"/>
            </a:xfrm>
            <a:prstGeom prst="rect">
              <a:avLst/>
            </a:prstGeom>
          </p:spPr>
          <p:txBody>
            <a:bodyPr wrap="none">
              <a:spAutoFit/>
            </a:bodyPr>
            <a:lstStyle/>
            <a:p>
              <a:r>
                <a:rPr lang="en-US" dirty="0">
                  <a:solidFill>
                    <a:srgbClr val="005400"/>
                  </a:solidFill>
                  <a:latin typeface="Wingdings"/>
                  <a:ea typeface="Wingdings"/>
                  <a:cs typeface="Wingdings"/>
                </a:rPr>
                <a:t></a:t>
              </a:r>
              <a:endParaRPr lang="en-US" dirty="0">
                <a:solidFill>
                  <a:srgbClr val="005400"/>
                </a:solidFill>
              </a:endParaRPr>
            </a:p>
          </p:txBody>
        </p:sp>
      </p:grpSp>
      <p:sp>
        <p:nvSpPr>
          <p:cNvPr id="41" name="Rectangle 40"/>
          <p:cNvSpPr/>
          <p:nvPr/>
        </p:nvSpPr>
        <p:spPr>
          <a:xfrm>
            <a:off x="7589918" y="4902939"/>
            <a:ext cx="390364" cy="369332"/>
          </a:xfrm>
          <a:prstGeom prst="rect">
            <a:avLst/>
          </a:prstGeom>
        </p:spPr>
        <p:txBody>
          <a:bodyPr wrap="none">
            <a:spAutoFit/>
          </a:bodyPr>
          <a:lstStyle/>
          <a:p>
            <a:r>
              <a:rPr lang="en-US" dirty="0">
                <a:solidFill>
                  <a:srgbClr val="005400"/>
                </a:solidFill>
                <a:latin typeface="Wingdings"/>
                <a:ea typeface="Wingdings"/>
                <a:cs typeface="Wingdings"/>
              </a:rPr>
              <a:t></a:t>
            </a:r>
            <a:endParaRPr lang="en-US" dirty="0">
              <a:solidFill>
                <a:srgbClr val="005400"/>
              </a:solidFill>
            </a:endParaRPr>
          </a:p>
        </p:txBody>
      </p:sp>
      <p:sp>
        <p:nvSpPr>
          <p:cNvPr id="42" name="Rectangle 41"/>
          <p:cNvSpPr/>
          <p:nvPr/>
        </p:nvSpPr>
        <p:spPr>
          <a:xfrm>
            <a:off x="1218760" y="2854167"/>
            <a:ext cx="390364" cy="369332"/>
          </a:xfrm>
          <a:prstGeom prst="rect">
            <a:avLst/>
          </a:prstGeom>
        </p:spPr>
        <p:txBody>
          <a:bodyPr wrap="none">
            <a:spAutoFit/>
          </a:bodyPr>
          <a:lstStyle/>
          <a:p>
            <a:r>
              <a:rPr lang="en-US" dirty="0">
                <a:solidFill>
                  <a:srgbClr val="005400"/>
                </a:solidFill>
                <a:latin typeface="Wingdings"/>
                <a:ea typeface="Wingdings"/>
                <a:cs typeface="Wingdings"/>
              </a:rPr>
              <a:t></a:t>
            </a:r>
            <a:endParaRPr lang="en-US" dirty="0">
              <a:solidFill>
                <a:srgbClr val="005400"/>
              </a:solidFill>
            </a:endParaRPr>
          </a:p>
        </p:txBody>
      </p:sp>
      <p:sp>
        <p:nvSpPr>
          <p:cNvPr id="43" name="Rectangle 42"/>
          <p:cNvSpPr/>
          <p:nvPr/>
        </p:nvSpPr>
        <p:spPr>
          <a:xfrm>
            <a:off x="1252628" y="5003858"/>
            <a:ext cx="390364" cy="369332"/>
          </a:xfrm>
          <a:prstGeom prst="rect">
            <a:avLst/>
          </a:prstGeom>
        </p:spPr>
        <p:txBody>
          <a:bodyPr wrap="none">
            <a:spAutoFit/>
          </a:bodyPr>
          <a:lstStyle/>
          <a:p>
            <a:r>
              <a:rPr lang="en-US" dirty="0">
                <a:solidFill>
                  <a:srgbClr val="005400"/>
                </a:solidFill>
                <a:latin typeface="Wingdings"/>
                <a:ea typeface="Wingdings"/>
                <a:cs typeface="Wingdings"/>
              </a:rPr>
              <a:t></a:t>
            </a:r>
            <a:endParaRPr lang="en-US" dirty="0">
              <a:solidFill>
                <a:srgbClr val="005400"/>
              </a:solidFill>
            </a:endParaRPr>
          </a:p>
        </p:txBody>
      </p:sp>
      <p:sp>
        <p:nvSpPr>
          <p:cNvPr id="47" name="TextBox 46"/>
          <p:cNvSpPr txBox="1"/>
          <p:nvPr/>
        </p:nvSpPr>
        <p:spPr>
          <a:xfrm>
            <a:off x="3242324" y="3322137"/>
            <a:ext cx="2751648" cy="1323439"/>
          </a:xfrm>
          <a:prstGeom prst="rect">
            <a:avLst/>
          </a:prstGeom>
          <a:noFill/>
        </p:spPr>
        <p:txBody>
          <a:bodyPr wrap="square" rtlCol="0">
            <a:spAutoFit/>
          </a:bodyPr>
          <a:lstStyle/>
          <a:p>
            <a:pPr algn="ctr"/>
            <a:r>
              <a:rPr lang="en-US" sz="2000" b="1" dirty="0" smtClean="0">
                <a:latin typeface="Gill Sans MT" pitchFamily="34" charset="0"/>
                <a:cs typeface="Arial" pitchFamily="34" charset="0"/>
              </a:rPr>
              <a:t>From Evidence-based Practice to</a:t>
            </a:r>
          </a:p>
          <a:p>
            <a:pPr algn="ctr"/>
            <a:r>
              <a:rPr lang="en-US" sz="2000" b="1" dirty="0" smtClean="0">
                <a:latin typeface="Gill Sans MT" pitchFamily="34" charset="0"/>
                <a:cs typeface="Arial" pitchFamily="34" charset="0"/>
              </a:rPr>
              <a:t>Practice-based</a:t>
            </a:r>
            <a:br>
              <a:rPr lang="en-US" sz="2000" b="1" dirty="0" smtClean="0">
                <a:latin typeface="Gill Sans MT" pitchFamily="34" charset="0"/>
                <a:cs typeface="Arial" pitchFamily="34" charset="0"/>
              </a:rPr>
            </a:br>
            <a:r>
              <a:rPr lang="en-US" sz="2000" b="1" dirty="0" smtClean="0">
                <a:latin typeface="Gill Sans MT" pitchFamily="34" charset="0"/>
                <a:cs typeface="Arial" pitchFamily="34" charset="0"/>
              </a:rPr>
              <a:t> Evidence</a:t>
            </a:r>
          </a:p>
        </p:txBody>
      </p:sp>
      <p:sp>
        <p:nvSpPr>
          <p:cNvPr id="49" name="Rectangle 48"/>
          <p:cNvSpPr/>
          <p:nvPr/>
        </p:nvSpPr>
        <p:spPr>
          <a:xfrm>
            <a:off x="3242324" y="3373452"/>
            <a:ext cx="2650476" cy="1241347"/>
          </a:xfrm>
          <a:prstGeom prst="rect">
            <a:avLst/>
          </a:prstGeom>
          <a:noFill/>
          <a:ln w="101600">
            <a:solidFill>
              <a:srgbClr val="0054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9093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2" grpId="0"/>
      <p:bldP spid="13" grpId="0"/>
      <p:bldP spid="14" grpId="0"/>
      <p:bldP spid="15" grpId="0"/>
      <p:bldP spid="17" grpId="0"/>
      <p:bldP spid="18" grpId="0"/>
      <p:bldP spid="18" grpId="1"/>
      <p:bldP spid="18" grpId="2"/>
      <p:bldP spid="21" grpId="0" animBg="1"/>
      <p:bldP spid="22" grpId="0" animBg="1"/>
      <p:bldP spid="25" grpId="0" animBg="1"/>
      <p:bldP spid="27" grpId="0" animBg="1"/>
      <p:bldP spid="29" grpId="0" animBg="1"/>
      <p:bldP spid="30" grpId="0" animBg="1"/>
      <p:bldP spid="31" grpId="0" animBg="1"/>
      <p:bldP spid="33" grpId="0" animBg="1"/>
      <p:bldP spid="38" grpId="0"/>
      <p:bldP spid="41" grpId="0"/>
      <p:bldP spid="42" grpId="0"/>
      <p:bldP spid="43" grpId="0"/>
      <p:bldP spid="47" grpId="0"/>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526"/>
            <a:ext cx="9096876" cy="1143000"/>
          </a:xfrm>
        </p:spPr>
        <p:txBody>
          <a:bodyPr>
            <a:normAutofit/>
          </a:bodyPr>
          <a:lstStyle/>
          <a:p>
            <a:pPr algn="ctr"/>
            <a:r>
              <a:rPr lang="en-US" sz="3200" dirty="0" smtClean="0"/>
              <a:t>Summing Up: Improvement Science Carried Out through Networked Communities</a:t>
            </a:r>
            <a:endParaRPr lang="en-US" sz="3200" dirty="0"/>
          </a:p>
        </p:txBody>
      </p:sp>
      <p:sp>
        <p:nvSpPr>
          <p:cNvPr id="3" name="Slide Number Placeholder 2"/>
          <p:cNvSpPr>
            <a:spLocks noGrp="1"/>
          </p:cNvSpPr>
          <p:nvPr>
            <p:ph type="sldNum" sz="quarter" idx="12"/>
          </p:nvPr>
        </p:nvSpPr>
        <p:spPr/>
        <p:txBody>
          <a:bodyPr/>
          <a:lstStyle/>
          <a:p>
            <a:fld id="{C838A2A7-CCD3-4669-A6FA-4FD001697EA2}" type="slidenum">
              <a:rPr lang="en-US" smtClean="0">
                <a:solidFill>
                  <a:prstClr val="white">
                    <a:lumMod val="50000"/>
                  </a:prstClr>
                </a:solidFill>
              </a:rPr>
              <a:pPr/>
              <a:t>24</a:t>
            </a:fld>
            <a:endParaRPr lang="en-US">
              <a:solidFill>
                <a:prstClr val="white">
                  <a:lumMod val="50000"/>
                </a:prstClr>
              </a:solidFill>
            </a:endParaRPr>
          </a:p>
        </p:txBody>
      </p:sp>
      <p:sp>
        <p:nvSpPr>
          <p:cNvPr id="4" name="TextBox 3"/>
          <p:cNvSpPr txBox="1"/>
          <p:nvPr/>
        </p:nvSpPr>
        <p:spPr>
          <a:xfrm>
            <a:off x="152079" y="1590328"/>
            <a:ext cx="8829876" cy="2985433"/>
          </a:xfrm>
          <a:prstGeom prst="rect">
            <a:avLst/>
          </a:prstGeom>
          <a:noFill/>
        </p:spPr>
        <p:txBody>
          <a:bodyPr wrap="square" rtlCol="0">
            <a:spAutoFit/>
          </a:bodyPr>
          <a:lstStyle/>
          <a:p>
            <a:pPr marL="0" lvl="1"/>
            <a:endParaRPr lang="en-US" sz="2700" dirty="0" smtClean="0"/>
          </a:p>
          <a:p>
            <a:pPr marL="0" lvl="1"/>
            <a:endParaRPr lang="en-US" sz="2700" dirty="0">
              <a:latin typeface="Gill Sans MT" pitchFamily="34" charset="0"/>
              <a:cs typeface="Arial" pitchFamily="34" charset="0"/>
            </a:endParaRPr>
          </a:p>
          <a:p>
            <a:pPr marL="1200150" lvl="2" indent="-285750">
              <a:buFont typeface="Arial"/>
              <a:buChar char="•"/>
            </a:pPr>
            <a:endParaRPr lang="en-US" sz="2700" dirty="0" smtClean="0">
              <a:latin typeface="Gill Sans MT" pitchFamily="34" charset="0"/>
              <a:cs typeface="Arial" pitchFamily="34" charset="0"/>
            </a:endParaRPr>
          </a:p>
          <a:p>
            <a:pPr lvl="1"/>
            <a:endParaRPr lang="en-US" sz="2700" dirty="0" smtClean="0">
              <a:latin typeface="Gill Sans MT" pitchFamily="34" charset="0"/>
              <a:cs typeface="Arial" pitchFamily="34" charset="0"/>
            </a:endParaRPr>
          </a:p>
          <a:p>
            <a:pPr lvl="1" algn="ctr"/>
            <a:r>
              <a:rPr lang="en-US" sz="8000" dirty="0" smtClean="0">
                <a:latin typeface="Gill Sans MT" pitchFamily="34" charset="0"/>
                <a:cs typeface="Arial" pitchFamily="34" charset="0"/>
              </a:rPr>
              <a:t>Mahalo </a:t>
            </a:r>
            <a:r>
              <a:rPr lang="en-US" sz="8000" dirty="0" err="1" smtClean="0">
                <a:latin typeface="Gill Sans MT" pitchFamily="34" charset="0"/>
                <a:cs typeface="Arial" pitchFamily="34" charset="0"/>
              </a:rPr>
              <a:t>nui</a:t>
            </a:r>
            <a:r>
              <a:rPr lang="en-US" sz="8000" dirty="0" smtClean="0">
                <a:latin typeface="Gill Sans MT" pitchFamily="34" charset="0"/>
                <a:cs typeface="Arial" pitchFamily="34" charset="0"/>
              </a:rPr>
              <a:t> </a:t>
            </a:r>
            <a:r>
              <a:rPr lang="en-US" sz="8000" dirty="0" err="1" smtClean="0">
                <a:latin typeface="Gill Sans MT" pitchFamily="34" charset="0"/>
                <a:cs typeface="Arial" pitchFamily="34" charset="0"/>
              </a:rPr>
              <a:t>loa</a:t>
            </a:r>
            <a:endParaRPr lang="en-US" sz="8000" dirty="0" smtClean="0">
              <a:latin typeface="Gill Sans MT" pitchFamily="34" charset="0"/>
              <a:cs typeface="Arial" pitchFamily="34" charset="0"/>
            </a:endParaRPr>
          </a:p>
        </p:txBody>
      </p:sp>
    </p:spTree>
    <p:extLst>
      <p:ext uri="{BB962C8B-B14F-4D97-AF65-F5344CB8AC3E}">
        <p14:creationId xmlns:p14="http://schemas.microsoft.com/office/powerpoint/2010/main" val="29628892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94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Moving Toward Implementation</a:t>
            </a:r>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r>
              <a:rPr lang="en-US" sz="900" dirty="0" smtClean="0"/>
              <a:t>@2009 RC Lloyd and IHI</a:t>
            </a:r>
            <a:endParaRPr lang="en-US" sz="900" dirty="0"/>
          </a:p>
        </p:txBody>
      </p:sp>
      <p:graphicFrame>
        <p:nvGraphicFramePr>
          <p:cNvPr id="8" name="Group 61"/>
          <p:cNvGraphicFramePr>
            <a:graphicFrameLocks noGrp="1"/>
          </p:cNvGraphicFramePr>
          <p:nvPr>
            <p:ph idx="1"/>
            <p:extLst>
              <p:ext uri="{D42A27DB-BD31-4B8C-83A1-F6EECF244321}">
                <p14:modId xmlns:p14="http://schemas.microsoft.com/office/powerpoint/2010/main" val="748065691"/>
              </p:ext>
            </p:extLst>
          </p:nvPr>
        </p:nvGraphicFramePr>
        <p:xfrm>
          <a:off x="181971" y="1650736"/>
          <a:ext cx="8757313" cy="4174827"/>
        </p:xfrm>
        <a:graphic>
          <a:graphicData uri="http://schemas.openxmlformats.org/drawingml/2006/table">
            <a:tbl>
              <a:tblPr/>
              <a:tblGrid>
                <a:gridCol w="1592238"/>
                <a:gridCol w="1705970"/>
                <a:gridCol w="1801505"/>
                <a:gridCol w="1719617"/>
                <a:gridCol w="1937983"/>
              </a:tblGrid>
              <a:tr h="43698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Current Situation</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Resistant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Indifferent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Ready</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88413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Confidence that current change idea will lead to Improvement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Cost of failure </a:t>
                      </a:r>
                      <a:r>
                        <a:rPr kumimoji="0" lang="en-US" sz="2000" b="1" i="0" u="none" strike="noStrike" cap="none" normalizeH="0" baseline="0" dirty="0" smtClean="0">
                          <a:ln>
                            <a:noFill/>
                          </a:ln>
                          <a:solidFill>
                            <a:schemeClr val="tx1"/>
                          </a:solidFill>
                          <a:effectLst/>
                          <a:latin typeface="Arial" pitchFamily="34" charset="0"/>
                        </a:rPr>
                        <a:t>large</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Arial" pitchFamily="34" charset="0"/>
                        </a:rPr>
                        <a:t>Very</a:t>
                      </a:r>
                      <a:r>
                        <a:rPr kumimoji="0" lang="en-US" sz="2000" b="0" i="0" u="none" strike="noStrike" cap="none" normalizeH="0" baseline="0" dirty="0" smtClean="0">
                          <a:ln>
                            <a:noFill/>
                          </a:ln>
                          <a:solidFill>
                            <a:schemeClr val="tx1"/>
                          </a:solidFill>
                          <a:effectLst/>
                          <a:latin typeface="Arial" pitchFamily="34" charset="0"/>
                        </a:rPr>
                        <a:t> Small Scale Test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Arial" pitchFamily="34" charset="0"/>
                        </a:rPr>
                        <a:t>Very </a:t>
                      </a:r>
                      <a:r>
                        <a:rPr kumimoji="0" lang="en-US" sz="2000" b="0" i="0" u="none" strike="noStrike" cap="none" normalizeH="0" baseline="0" dirty="0" smtClean="0">
                          <a:ln>
                            <a:noFill/>
                          </a:ln>
                          <a:solidFill>
                            <a:schemeClr val="tx1"/>
                          </a:solidFill>
                          <a:effectLst/>
                          <a:latin typeface="Arial" pitchFamily="34" charset="0"/>
                        </a:rPr>
                        <a:t>Small Scale Test</a:t>
                      </a:r>
                      <a:endParaRPr kumimoji="0" lang="en-US" sz="2800" b="0" i="0" u="none" strike="noStrike" cap="none" normalizeH="0" baseline="0" dirty="0" smtClean="0">
                        <a:ln>
                          <a:noFill/>
                        </a:ln>
                        <a:solidFill>
                          <a:schemeClr val="tx1"/>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Arial" pitchFamily="34" charset="0"/>
                        </a:rPr>
                        <a:t>Very</a:t>
                      </a:r>
                      <a:r>
                        <a:rPr kumimoji="0" lang="en-US" sz="2000" b="0" i="0" u="none" strike="noStrike" cap="none" normalizeH="0" baseline="0" dirty="0" smtClean="0">
                          <a:ln>
                            <a:noFill/>
                          </a:ln>
                          <a:solidFill>
                            <a:schemeClr val="tx1"/>
                          </a:solidFill>
                          <a:effectLst/>
                          <a:latin typeface="Arial" pitchFamily="34" charset="0"/>
                        </a:rPr>
                        <a:t> Small Scale Test</a:t>
                      </a:r>
                      <a:endParaRPr kumimoji="0" lang="en-US" sz="2800" b="0" i="0" u="none" strike="noStrike" cap="none" normalizeH="0" baseline="0" dirty="0" smtClean="0">
                        <a:ln>
                          <a:noFill/>
                        </a:ln>
                        <a:solidFill>
                          <a:schemeClr val="tx1"/>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1009442">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Cost of failure </a:t>
                      </a:r>
                      <a:r>
                        <a:rPr kumimoji="0" lang="en-US" sz="2000" b="1" i="0" u="none" strike="noStrike" cap="none" normalizeH="0" baseline="0" dirty="0" smtClean="0">
                          <a:ln>
                            <a:noFill/>
                          </a:ln>
                          <a:solidFill>
                            <a:schemeClr val="tx1"/>
                          </a:solidFill>
                          <a:effectLst/>
                          <a:latin typeface="Arial" pitchFamily="34" charset="0"/>
                        </a:rPr>
                        <a:t>small</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Very Small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Scale Test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Very Small Scale Test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5">
                              <a:lumMod val="75000"/>
                            </a:schemeClr>
                          </a:solidFill>
                          <a:effectLst/>
                          <a:latin typeface="Arial" pitchFamily="34" charset="0"/>
                        </a:rPr>
                        <a:t>Small Scale Test</a:t>
                      </a:r>
                      <a:endParaRPr kumimoji="0" lang="en-US" sz="2800" b="0" i="0" u="none" strike="noStrike" cap="none" normalizeH="0" baseline="0" dirty="0" smtClean="0">
                        <a:ln>
                          <a:noFill/>
                        </a:ln>
                        <a:solidFill>
                          <a:schemeClr val="accent5">
                            <a:lumMod val="75000"/>
                          </a:schemeClr>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91202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Confidence that current change idea will lead to Improvement</a:t>
                      </a:r>
                      <a:endParaRPr kumimoji="0" lang="en-US" sz="2800" b="0" i="0" u="none" strike="noStrike" cap="none" normalizeH="0" baseline="0" dirty="0" smtClean="0">
                        <a:ln>
                          <a:noFill/>
                        </a:ln>
                        <a:solidFill>
                          <a:schemeClr val="tx1"/>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Cost of failure </a:t>
                      </a:r>
                      <a:r>
                        <a:rPr kumimoji="0" lang="en-US" sz="2000" b="1" i="0" u="none" strike="noStrike" cap="none" normalizeH="0" baseline="0" dirty="0" smtClean="0">
                          <a:ln>
                            <a:noFill/>
                          </a:ln>
                          <a:solidFill>
                            <a:schemeClr val="tx1"/>
                          </a:solidFill>
                          <a:effectLst/>
                          <a:latin typeface="Arial" pitchFamily="34" charset="0"/>
                        </a:rPr>
                        <a:t>large</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Very Small Scale Test</a:t>
                      </a:r>
                      <a:endParaRPr kumimoji="0" lang="en-US" sz="2800" b="0" i="0" u="none" strike="noStrike" cap="none" normalizeH="0" baseline="0" dirty="0" smtClean="0">
                        <a:ln>
                          <a:noFill/>
                        </a:ln>
                        <a:solidFill>
                          <a:schemeClr val="tx1"/>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5">
                              <a:lumMod val="75000"/>
                            </a:schemeClr>
                          </a:solidFill>
                          <a:effectLst/>
                          <a:latin typeface="Arial" pitchFamily="34" charset="0"/>
                        </a:rPr>
                        <a:t>Small Scale Test</a:t>
                      </a:r>
                      <a:endParaRPr kumimoji="0" lang="en-US" sz="2800" b="0" i="0" u="none" strike="noStrike" cap="none" normalizeH="0" baseline="0" dirty="0" smtClean="0">
                        <a:ln>
                          <a:noFill/>
                        </a:ln>
                        <a:solidFill>
                          <a:schemeClr val="accent5">
                            <a:lumMod val="75000"/>
                          </a:schemeClr>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Large Scale Test</a:t>
                      </a:r>
                      <a:endParaRPr kumimoji="0" lang="en-US" sz="2800" b="0" i="0" u="none" strike="noStrike" cap="none" normalizeH="0" baseline="0" dirty="0" smtClean="0">
                        <a:ln>
                          <a:noFill/>
                        </a:ln>
                        <a:solidFill>
                          <a:schemeClr val="tx1"/>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9120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Cost of failure </a:t>
                      </a:r>
                      <a:r>
                        <a:rPr kumimoji="0" lang="en-US" sz="2000" b="1" i="0" u="none" strike="noStrike" cap="none" normalizeH="0" baseline="0" dirty="0" smtClean="0">
                          <a:ln>
                            <a:noFill/>
                          </a:ln>
                          <a:solidFill>
                            <a:schemeClr val="tx1"/>
                          </a:solidFill>
                          <a:effectLst/>
                          <a:latin typeface="Arial" pitchFamily="34" charset="0"/>
                        </a:rPr>
                        <a:t>small</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5">
                              <a:lumMod val="75000"/>
                            </a:schemeClr>
                          </a:solidFill>
                          <a:effectLst/>
                          <a:latin typeface="Arial" pitchFamily="34" charset="0"/>
                        </a:rPr>
                        <a:t>Small Scale Test</a:t>
                      </a:r>
                      <a:endParaRPr kumimoji="0" lang="en-US" sz="2800" b="0" i="0" u="none" strike="noStrike" cap="none" normalizeH="0" baseline="0" dirty="0" smtClean="0">
                        <a:ln>
                          <a:noFill/>
                        </a:ln>
                        <a:solidFill>
                          <a:schemeClr val="accent5">
                            <a:lumMod val="75000"/>
                          </a:schemeClr>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Large Scale Test</a:t>
                      </a:r>
                      <a:endParaRPr kumimoji="0" lang="en-US" sz="2800" b="0" i="0" u="none" strike="noStrike" cap="none" normalizeH="0" baseline="0" dirty="0" smtClean="0">
                        <a:ln>
                          <a:noFill/>
                        </a:ln>
                        <a:solidFill>
                          <a:schemeClr val="tx1"/>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rPr>
                        <a:t>Implement</a:t>
                      </a:r>
                      <a:endParaRPr kumimoji="0" lang="en-US" sz="2800" b="1" i="0" u="none" strike="noStrike" cap="none" normalizeH="0" baseline="0" dirty="0" smtClean="0">
                        <a:ln>
                          <a:noFill/>
                        </a:ln>
                        <a:solidFill>
                          <a:schemeClr val="bg1"/>
                        </a:solidFill>
                        <a:effectLst/>
                        <a:latin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r>
            </a:tbl>
          </a:graphicData>
        </a:graphic>
      </p:graphicFrame>
    </p:spTree>
    <p:extLst>
      <p:ext uri="{BB962C8B-B14F-4D97-AF65-F5344CB8AC3E}">
        <p14:creationId xmlns:p14="http://schemas.microsoft.com/office/powerpoint/2010/main" val="153779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7"/>
          <p:cNvGrpSpPr/>
          <p:nvPr/>
        </p:nvGrpSpPr>
        <p:grpSpPr>
          <a:xfrm>
            <a:off x="3651885" y="1569720"/>
            <a:ext cx="1644362" cy="1607820"/>
            <a:chOff x="3651885" y="1569720"/>
            <a:chExt cx="1644362" cy="1607820"/>
          </a:xfrm>
        </p:grpSpPr>
        <p:sp>
          <p:nvSpPr>
            <p:cNvPr id="17" name="Oval 16"/>
            <p:cNvSpPr/>
            <p:nvPr/>
          </p:nvSpPr>
          <p:spPr>
            <a:xfrm>
              <a:off x="3651885" y="1569720"/>
              <a:ext cx="1644362" cy="16078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defTabSz="914400"/>
              <a:endParaRPr lang="en-US" sz="2800" dirty="0">
                <a:solidFill>
                  <a:prstClr val="white"/>
                </a:solidFill>
                <a:latin typeface="Calibri"/>
              </a:endParaRPr>
            </a:p>
          </p:txBody>
        </p:sp>
        <p:sp>
          <p:nvSpPr>
            <p:cNvPr id="19" name="Oval 18"/>
            <p:cNvSpPr/>
            <p:nvPr/>
          </p:nvSpPr>
          <p:spPr>
            <a:xfrm>
              <a:off x="3918585" y="199644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20" name="Oval 19"/>
            <p:cNvSpPr/>
            <p:nvPr/>
          </p:nvSpPr>
          <p:spPr>
            <a:xfrm>
              <a:off x="4497705" y="201168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grpSp>
      <p:sp>
        <p:nvSpPr>
          <p:cNvPr id="2" name="Title 1"/>
          <p:cNvSpPr>
            <a:spLocks noGrp="1"/>
          </p:cNvSpPr>
          <p:nvPr>
            <p:ph type="title"/>
          </p:nvPr>
        </p:nvSpPr>
        <p:spPr>
          <a:xfrm>
            <a:off x="263752" y="123826"/>
            <a:ext cx="8704973" cy="1143000"/>
          </a:xfrm>
        </p:spPr>
        <p:txBody>
          <a:bodyPr>
            <a:noAutofit/>
          </a:bodyPr>
          <a:lstStyle/>
          <a:p>
            <a:r>
              <a:rPr lang="en-US" sz="3400" b="0" dirty="0" smtClean="0">
                <a:solidFill>
                  <a:srgbClr val="006959"/>
                </a:solidFill>
              </a:rPr>
              <a:t> </a:t>
            </a:r>
            <a:r>
              <a:rPr lang="en-US" sz="3400" b="0" dirty="0" smtClean="0">
                <a:solidFill>
                  <a:schemeClr val="tx2">
                    <a:lumMod val="95000"/>
                  </a:schemeClr>
                </a:solidFill>
              </a:rPr>
              <a:t>Standing Behind All of This a Social Learning Theory </a:t>
            </a:r>
            <a:endParaRPr lang="en-US" sz="3400" b="0" dirty="0">
              <a:solidFill>
                <a:schemeClr val="tx2">
                  <a:lumMod val="95000"/>
                </a:schemeClr>
              </a:solidFill>
            </a:endParaRPr>
          </a:p>
        </p:txBody>
      </p:sp>
      <p:sp>
        <p:nvSpPr>
          <p:cNvPr id="18" name="Oval 17"/>
          <p:cNvSpPr/>
          <p:nvPr/>
        </p:nvSpPr>
        <p:spPr>
          <a:xfrm>
            <a:off x="4185285" y="249936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21" name="TextBox 20"/>
          <p:cNvSpPr txBox="1"/>
          <p:nvPr/>
        </p:nvSpPr>
        <p:spPr>
          <a:xfrm>
            <a:off x="4276725" y="1546860"/>
            <a:ext cx="407484" cy="584775"/>
          </a:xfrm>
          <a:prstGeom prst="rect">
            <a:avLst/>
          </a:prstGeom>
          <a:noFill/>
        </p:spPr>
        <p:txBody>
          <a:bodyPr wrap="none" rtlCol="0">
            <a:spAutoFit/>
          </a:bodyPr>
          <a:lstStyle/>
          <a:p>
            <a:pPr defTabSz="914400"/>
            <a:r>
              <a:rPr lang="en-US" sz="3200" dirty="0" smtClean="0">
                <a:solidFill>
                  <a:prstClr val="white"/>
                </a:solidFill>
                <a:latin typeface="Calibri"/>
              </a:rPr>
              <a:t>B</a:t>
            </a:r>
            <a:endParaRPr lang="en-US" sz="3200" dirty="0">
              <a:solidFill>
                <a:prstClr val="white"/>
              </a:solidFill>
              <a:latin typeface="Calibri"/>
            </a:endParaRPr>
          </a:p>
        </p:txBody>
      </p:sp>
      <p:grpSp>
        <p:nvGrpSpPr>
          <p:cNvPr id="4" name="Group 68"/>
          <p:cNvGrpSpPr/>
          <p:nvPr/>
        </p:nvGrpSpPr>
        <p:grpSpPr>
          <a:xfrm>
            <a:off x="1676400" y="2209800"/>
            <a:ext cx="5808692" cy="4038600"/>
            <a:chOff x="1691640" y="2373630"/>
            <a:chExt cx="5793452" cy="3874770"/>
          </a:xfrm>
        </p:grpSpPr>
        <p:grpSp>
          <p:nvGrpSpPr>
            <p:cNvPr id="5" name="Group 9"/>
            <p:cNvGrpSpPr/>
            <p:nvPr/>
          </p:nvGrpSpPr>
          <p:grpSpPr>
            <a:xfrm>
              <a:off x="5840730" y="3025140"/>
              <a:ext cx="1644362" cy="1630680"/>
              <a:chOff x="3596640" y="2621280"/>
              <a:chExt cx="1644362" cy="1630680"/>
            </a:xfrm>
          </p:grpSpPr>
          <p:sp>
            <p:nvSpPr>
              <p:cNvPr id="11" name="Oval 10"/>
              <p:cNvSpPr/>
              <p:nvPr/>
            </p:nvSpPr>
            <p:spPr>
              <a:xfrm>
                <a:off x="3596640" y="2644140"/>
                <a:ext cx="1644362" cy="16078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defTabSz="914400"/>
                <a:endParaRPr lang="en-US" sz="2800" dirty="0">
                  <a:solidFill>
                    <a:prstClr val="white"/>
                  </a:solidFill>
                  <a:latin typeface="Calibri"/>
                </a:endParaRPr>
              </a:p>
            </p:txBody>
          </p:sp>
          <p:sp>
            <p:nvSpPr>
              <p:cNvPr id="12" name="Oval 11"/>
              <p:cNvSpPr/>
              <p:nvPr/>
            </p:nvSpPr>
            <p:spPr>
              <a:xfrm>
                <a:off x="4130040" y="357378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13" name="Oval 12"/>
              <p:cNvSpPr/>
              <p:nvPr/>
            </p:nvSpPr>
            <p:spPr>
              <a:xfrm>
                <a:off x="3863340" y="307086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14" name="Oval 13"/>
              <p:cNvSpPr/>
              <p:nvPr/>
            </p:nvSpPr>
            <p:spPr>
              <a:xfrm>
                <a:off x="4442460" y="308610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15" name="TextBox 14"/>
              <p:cNvSpPr txBox="1"/>
              <p:nvPr/>
            </p:nvSpPr>
            <p:spPr>
              <a:xfrm>
                <a:off x="4221480" y="2621280"/>
                <a:ext cx="407484" cy="584775"/>
              </a:xfrm>
              <a:prstGeom prst="rect">
                <a:avLst/>
              </a:prstGeom>
              <a:noFill/>
            </p:spPr>
            <p:txBody>
              <a:bodyPr wrap="none" rtlCol="0">
                <a:spAutoFit/>
              </a:bodyPr>
              <a:lstStyle/>
              <a:p>
                <a:pPr defTabSz="914400"/>
                <a:r>
                  <a:rPr lang="en-US" sz="3200" dirty="0" smtClean="0">
                    <a:solidFill>
                      <a:prstClr val="white"/>
                    </a:solidFill>
                    <a:latin typeface="Calibri"/>
                  </a:rPr>
                  <a:t>B</a:t>
                </a:r>
                <a:endParaRPr lang="en-US" sz="3200" dirty="0">
                  <a:solidFill>
                    <a:prstClr val="white"/>
                  </a:solidFill>
                  <a:latin typeface="Calibri"/>
                </a:endParaRPr>
              </a:p>
            </p:txBody>
          </p:sp>
        </p:grpSp>
        <p:grpSp>
          <p:nvGrpSpPr>
            <p:cNvPr id="6" name="Group 21"/>
            <p:cNvGrpSpPr/>
            <p:nvPr/>
          </p:nvGrpSpPr>
          <p:grpSpPr>
            <a:xfrm>
              <a:off x="1691640" y="3025140"/>
              <a:ext cx="1644362" cy="1630680"/>
              <a:chOff x="3596640" y="2621280"/>
              <a:chExt cx="1644362" cy="1630680"/>
            </a:xfrm>
          </p:grpSpPr>
          <p:sp>
            <p:nvSpPr>
              <p:cNvPr id="23" name="Oval 22"/>
              <p:cNvSpPr/>
              <p:nvPr/>
            </p:nvSpPr>
            <p:spPr>
              <a:xfrm>
                <a:off x="3596640" y="2644140"/>
                <a:ext cx="1644362" cy="16078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defTabSz="914400"/>
                <a:endParaRPr lang="en-US" sz="2800" dirty="0">
                  <a:solidFill>
                    <a:prstClr val="white"/>
                  </a:solidFill>
                  <a:latin typeface="Calibri"/>
                </a:endParaRPr>
              </a:p>
            </p:txBody>
          </p:sp>
          <p:sp>
            <p:nvSpPr>
              <p:cNvPr id="24" name="Oval 23"/>
              <p:cNvSpPr/>
              <p:nvPr/>
            </p:nvSpPr>
            <p:spPr>
              <a:xfrm>
                <a:off x="4130040" y="357378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25" name="Oval 24"/>
              <p:cNvSpPr/>
              <p:nvPr/>
            </p:nvSpPr>
            <p:spPr>
              <a:xfrm>
                <a:off x="3863340" y="307086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26" name="Oval 25"/>
              <p:cNvSpPr/>
              <p:nvPr/>
            </p:nvSpPr>
            <p:spPr>
              <a:xfrm>
                <a:off x="4442460" y="308610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27" name="TextBox 26"/>
              <p:cNvSpPr txBox="1"/>
              <p:nvPr/>
            </p:nvSpPr>
            <p:spPr>
              <a:xfrm>
                <a:off x="4221480" y="2621280"/>
                <a:ext cx="407484" cy="584775"/>
              </a:xfrm>
              <a:prstGeom prst="rect">
                <a:avLst/>
              </a:prstGeom>
              <a:noFill/>
            </p:spPr>
            <p:txBody>
              <a:bodyPr wrap="none" rtlCol="0">
                <a:spAutoFit/>
              </a:bodyPr>
              <a:lstStyle/>
              <a:p>
                <a:pPr defTabSz="914400"/>
                <a:r>
                  <a:rPr lang="en-US" sz="3200" dirty="0" smtClean="0">
                    <a:solidFill>
                      <a:prstClr val="white"/>
                    </a:solidFill>
                    <a:latin typeface="Calibri"/>
                  </a:rPr>
                  <a:t>B</a:t>
                </a:r>
                <a:endParaRPr lang="en-US" sz="3200" dirty="0">
                  <a:solidFill>
                    <a:prstClr val="white"/>
                  </a:solidFill>
                  <a:latin typeface="Calibri"/>
                </a:endParaRPr>
              </a:p>
            </p:txBody>
          </p:sp>
        </p:grpSp>
        <p:grpSp>
          <p:nvGrpSpPr>
            <p:cNvPr id="7" name="Group 27"/>
            <p:cNvGrpSpPr/>
            <p:nvPr/>
          </p:nvGrpSpPr>
          <p:grpSpPr>
            <a:xfrm>
              <a:off x="3651885" y="4617720"/>
              <a:ext cx="1644362" cy="1630680"/>
              <a:chOff x="3596640" y="2621280"/>
              <a:chExt cx="1644362" cy="1630680"/>
            </a:xfrm>
          </p:grpSpPr>
          <p:sp>
            <p:nvSpPr>
              <p:cNvPr id="29" name="Oval 28"/>
              <p:cNvSpPr/>
              <p:nvPr/>
            </p:nvSpPr>
            <p:spPr>
              <a:xfrm>
                <a:off x="3596640" y="2644140"/>
                <a:ext cx="1644362" cy="16078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defTabSz="914400"/>
                <a:endParaRPr lang="en-US" sz="2800" dirty="0">
                  <a:solidFill>
                    <a:prstClr val="white"/>
                  </a:solidFill>
                  <a:latin typeface="Calibri"/>
                </a:endParaRPr>
              </a:p>
            </p:txBody>
          </p:sp>
          <p:sp>
            <p:nvSpPr>
              <p:cNvPr id="30" name="Oval 29"/>
              <p:cNvSpPr/>
              <p:nvPr/>
            </p:nvSpPr>
            <p:spPr>
              <a:xfrm>
                <a:off x="4130040" y="357378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31" name="Oval 30"/>
              <p:cNvSpPr/>
              <p:nvPr/>
            </p:nvSpPr>
            <p:spPr>
              <a:xfrm>
                <a:off x="3863340" y="307086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32" name="Oval 31"/>
              <p:cNvSpPr/>
              <p:nvPr/>
            </p:nvSpPr>
            <p:spPr>
              <a:xfrm>
                <a:off x="4442460" y="3086100"/>
                <a:ext cx="57912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white"/>
                    </a:solidFill>
                    <a:latin typeface="Calibri"/>
                  </a:rPr>
                  <a:t>A</a:t>
                </a:r>
                <a:endParaRPr lang="en-US" sz="2800" dirty="0">
                  <a:solidFill>
                    <a:prstClr val="white"/>
                  </a:solidFill>
                  <a:latin typeface="Calibri"/>
                </a:endParaRPr>
              </a:p>
            </p:txBody>
          </p:sp>
          <p:sp>
            <p:nvSpPr>
              <p:cNvPr id="33" name="TextBox 32"/>
              <p:cNvSpPr txBox="1"/>
              <p:nvPr/>
            </p:nvSpPr>
            <p:spPr>
              <a:xfrm>
                <a:off x="4221480" y="2621280"/>
                <a:ext cx="407484" cy="584775"/>
              </a:xfrm>
              <a:prstGeom prst="rect">
                <a:avLst/>
              </a:prstGeom>
              <a:noFill/>
            </p:spPr>
            <p:txBody>
              <a:bodyPr wrap="none" rtlCol="0">
                <a:spAutoFit/>
              </a:bodyPr>
              <a:lstStyle/>
              <a:p>
                <a:pPr defTabSz="914400"/>
                <a:r>
                  <a:rPr lang="en-US" sz="3200" dirty="0" smtClean="0">
                    <a:solidFill>
                      <a:prstClr val="white"/>
                    </a:solidFill>
                    <a:latin typeface="Calibri"/>
                  </a:rPr>
                  <a:t>B</a:t>
                </a:r>
                <a:endParaRPr lang="en-US" sz="3200" dirty="0">
                  <a:solidFill>
                    <a:prstClr val="white"/>
                  </a:solidFill>
                  <a:latin typeface="Calibri"/>
                </a:endParaRPr>
              </a:p>
            </p:txBody>
          </p:sp>
        </p:grpSp>
        <p:cxnSp>
          <p:nvCxnSpPr>
            <p:cNvPr id="35" name="Straight Connector 34"/>
            <p:cNvCxnSpPr>
              <a:stCxn id="17" idx="6"/>
              <a:endCxn id="15" idx="0"/>
            </p:cNvCxnSpPr>
            <p:nvPr/>
          </p:nvCxnSpPr>
          <p:spPr>
            <a:xfrm>
              <a:off x="5296247" y="2373630"/>
              <a:ext cx="1373065" cy="651510"/>
            </a:xfrm>
            <a:prstGeom prst="line">
              <a:avLst/>
            </a:prstGeom>
            <a:ln w="114300" cap="rnd"/>
          </p:spPr>
          <p:style>
            <a:lnRef idx="3">
              <a:schemeClr val="accent2"/>
            </a:lnRef>
            <a:fillRef idx="0">
              <a:schemeClr val="accent2"/>
            </a:fillRef>
            <a:effectRef idx="2">
              <a:schemeClr val="accent2"/>
            </a:effectRef>
            <a:fontRef idx="minor">
              <a:schemeClr val="tx1"/>
            </a:fontRef>
          </p:style>
        </p:cxnSp>
        <p:cxnSp>
          <p:nvCxnSpPr>
            <p:cNvPr id="36" name="Straight Connector 35"/>
            <p:cNvCxnSpPr>
              <a:stCxn id="17" idx="2"/>
              <a:endCxn id="27" idx="0"/>
            </p:cNvCxnSpPr>
            <p:nvPr/>
          </p:nvCxnSpPr>
          <p:spPr>
            <a:xfrm rot="10800000" flipV="1">
              <a:off x="2520223" y="2373630"/>
              <a:ext cx="1131663" cy="651510"/>
            </a:xfrm>
            <a:prstGeom prst="line">
              <a:avLst/>
            </a:prstGeom>
            <a:ln w="114300" cap="rnd"/>
          </p:spPr>
          <p:style>
            <a:lnRef idx="3">
              <a:schemeClr val="accent2"/>
            </a:lnRef>
            <a:fillRef idx="0">
              <a:schemeClr val="accent2"/>
            </a:fillRef>
            <a:effectRef idx="2">
              <a:schemeClr val="accent2"/>
            </a:effectRef>
            <a:fontRef idx="minor">
              <a:schemeClr val="tx1"/>
            </a:fontRef>
          </p:style>
        </p:cxnSp>
        <p:cxnSp>
          <p:nvCxnSpPr>
            <p:cNvPr id="39" name="Straight Connector 38"/>
            <p:cNvCxnSpPr>
              <a:stCxn id="23" idx="4"/>
              <a:endCxn id="29" idx="2"/>
            </p:cNvCxnSpPr>
            <p:nvPr/>
          </p:nvCxnSpPr>
          <p:spPr>
            <a:xfrm rot="16200000" flipH="1">
              <a:off x="2688518" y="4481123"/>
              <a:ext cx="788670" cy="1138064"/>
            </a:xfrm>
            <a:prstGeom prst="line">
              <a:avLst/>
            </a:prstGeom>
            <a:ln w="114300" cap="rnd"/>
          </p:spPr>
          <p:style>
            <a:lnRef idx="3">
              <a:schemeClr val="accent2"/>
            </a:lnRef>
            <a:fillRef idx="0">
              <a:schemeClr val="accent2"/>
            </a:fillRef>
            <a:effectRef idx="2">
              <a:schemeClr val="accent2"/>
            </a:effectRef>
            <a:fontRef idx="minor">
              <a:schemeClr val="tx1"/>
            </a:fontRef>
          </p:style>
        </p:cxnSp>
        <p:cxnSp>
          <p:nvCxnSpPr>
            <p:cNvPr id="43" name="Straight Connector 42"/>
            <p:cNvCxnSpPr>
              <a:stCxn id="11" idx="4"/>
              <a:endCxn id="29" idx="6"/>
            </p:cNvCxnSpPr>
            <p:nvPr/>
          </p:nvCxnSpPr>
          <p:spPr>
            <a:xfrm rot="5400000">
              <a:off x="5585244" y="4366823"/>
              <a:ext cx="788670" cy="1366664"/>
            </a:xfrm>
            <a:prstGeom prst="line">
              <a:avLst/>
            </a:prstGeom>
            <a:ln w="114300" cap="rnd"/>
          </p:spPr>
          <p:style>
            <a:lnRef idx="3">
              <a:schemeClr val="accent2"/>
            </a:lnRef>
            <a:fillRef idx="0">
              <a:schemeClr val="accent2"/>
            </a:fillRef>
            <a:effectRef idx="2">
              <a:schemeClr val="accent2"/>
            </a:effectRef>
            <a:fontRef idx="minor">
              <a:schemeClr val="tx1"/>
            </a:fontRef>
          </p:style>
        </p:cxnSp>
        <p:cxnSp>
          <p:nvCxnSpPr>
            <p:cNvPr id="46" name="Straight Connector 45"/>
            <p:cNvCxnSpPr>
              <a:stCxn id="17" idx="4"/>
              <a:endCxn id="33" idx="0"/>
            </p:cNvCxnSpPr>
            <p:nvPr/>
          </p:nvCxnSpPr>
          <p:spPr>
            <a:xfrm rot="16200000" flipH="1">
              <a:off x="3757176" y="3894429"/>
              <a:ext cx="1440180" cy="6401"/>
            </a:xfrm>
            <a:prstGeom prst="line">
              <a:avLst/>
            </a:prstGeom>
            <a:ln w="114300" cap="rnd"/>
          </p:spPr>
          <p:style>
            <a:lnRef idx="3">
              <a:schemeClr val="accent2"/>
            </a:lnRef>
            <a:fillRef idx="0">
              <a:schemeClr val="accent2"/>
            </a:fillRef>
            <a:effectRef idx="2">
              <a:schemeClr val="accent2"/>
            </a:effectRef>
            <a:fontRef idx="minor">
              <a:schemeClr val="tx1"/>
            </a:fontRef>
          </p:style>
        </p:cxnSp>
        <p:cxnSp>
          <p:nvCxnSpPr>
            <p:cNvPr id="52" name="Straight Connector 51"/>
            <p:cNvCxnSpPr>
              <a:stCxn id="23" idx="6"/>
              <a:endCxn id="11" idx="2"/>
            </p:cNvCxnSpPr>
            <p:nvPr/>
          </p:nvCxnSpPr>
          <p:spPr>
            <a:xfrm>
              <a:off x="3336002" y="3851910"/>
              <a:ext cx="2504728" cy="0"/>
            </a:xfrm>
            <a:prstGeom prst="line">
              <a:avLst/>
            </a:prstGeom>
            <a:ln w="114300" cap="rnd"/>
          </p:spPr>
          <p:style>
            <a:lnRef idx="3">
              <a:schemeClr val="accent2"/>
            </a:lnRef>
            <a:fillRef idx="0">
              <a:schemeClr val="accent2"/>
            </a:fillRef>
            <a:effectRef idx="2">
              <a:schemeClr val="accent2"/>
            </a:effectRef>
            <a:fontRef idx="minor">
              <a:schemeClr val="tx1"/>
            </a:fontRef>
          </p:style>
        </p:cxnSp>
        <p:sp>
          <p:nvSpPr>
            <p:cNvPr id="67" name="Rounded Rectangle 66"/>
            <p:cNvSpPr/>
            <p:nvPr/>
          </p:nvSpPr>
          <p:spPr>
            <a:xfrm>
              <a:off x="3810000" y="3634740"/>
              <a:ext cx="1341120" cy="4648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3200" dirty="0" smtClean="0">
                  <a:solidFill>
                    <a:prstClr val="white"/>
                  </a:solidFill>
                  <a:latin typeface="Calibri"/>
                </a:rPr>
                <a:t>C</a:t>
              </a:r>
              <a:endParaRPr lang="en-US" sz="3200" dirty="0">
                <a:solidFill>
                  <a:prstClr val="white"/>
                </a:solidFill>
                <a:latin typeface="Calibri"/>
              </a:endParaRPr>
            </a:p>
          </p:txBody>
        </p:sp>
      </p:grpSp>
      <p:sp>
        <p:nvSpPr>
          <p:cNvPr id="70" name="TextBox 69"/>
          <p:cNvSpPr txBox="1"/>
          <p:nvPr/>
        </p:nvSpPr>
        <p:spPr>
          <a:xfrm>
            <a:off x="6835140" y="5836920"/>
            <a:ext cx="2270173" cy="461665"/>
          </a:xfrm>
          <a:prstGeom prst="rect">
            <a:avLst/>
          </a:prstGeom>
          <a:noFill/>
        </p:spPr>
        <p:txBody>
          <a:bodyPr wrap="none" rtlCol="0">
            <a:spAutoFit/>
          </a:bodyPr>
          <a:lstStyle/>
          <a:p>
            <a:pPr defTabSz="914400"/>
            <a:r>
              <a:rPr lang="en-US" sz="2400" dirty="0" smtClean="0">
                <a:solidFill>
                  <a:prstClr val="black"/>
                </a:solidFill>
                <a:latin typeface="Calibri"/>
              </a:rPr>
              <a:t>(</a:t>
            </a:r>
            <a:r>
              <a:rPr lang="en-US" sz="2400" dirty="0" err="1" smtClean="0">
                <a:solidFill>
                  <a:prstClr val="black"/>
                </a:solidFill>
                <a:latin typeface="Calibri"/>
              </a:rPr>
              <a:t>Englebart,1992</a:t>
            </a:r>
            <a:r>
              <a:rPr lang="en-US" sz="2400" dirty="0" smtClean="0">
                <a:solidFill>
                  <a:prstClr val="black"/>
                </a:solidFill>
                <a:latin typeface="Calibri"/>
              </a:rPr>
              <a:t>)</a:t>
            </a:r>
            <a:endParaRPr lang="en-US" sz="2400" dirty="0">
              <a:solidFill>
                <a:prstClr val="black"/>
              </a:solidFill>
              <a:latin typeface="Calibri"/>
            </a:endParaRPr>
          </a:p>
        </p:txBody>
      </p:sp>
    </p:spTree>
    <p:extLst>
      <p:ext uri="{BB962C8B-B14F-4D97-AF65-F5344CB8AC3E}">
        <p14:creationId xmlns:p14="http://schemas.microsoft.com/office/powerpoint/2010/main" val="18466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effectLst/>
        </p:spPr>
        <p:txBody>
          <a:bodyPr/>
          <a:lstStyle/>
          <a:p>
            <a:fld id="{06735C5A-BAF9-405B-B02A-223EE3FD7BC9}" type="slidenum">
              <a:rPr lang="en-US" smtClean="0"/>
              <a:pPr/>
              <a:t>28</a:t>
            </a:fld>
            <a:endParaRPr lang="en-US" dirty="0"/>
          </a:p>
        </p:txBody>
      </p:sp>
      <p:sp>
        <p:nvSpPr>
          <p:cNvPr id="25" name="TextBox 24"/>
          <p:cNvSpPr txBox="1"/>
          <p:nvPr/>
        </p:nvSpPr>
        <p:spPr>
          <a:xfrm>
            <a:off x="609600" y="152400"/>
            <a:ext cx="8229600" cy="369332"/>
          </a:xfrm>
          <a:prstGeom prst="rect">
            <a:avLst/>
          </a:prstGeom>
          <a:noFill/>
          <a:effectLst/>
        </p:spPr>
        <p:txBody>
          <a:bodyPr wrap="square" rtlCol="0">
            <a:spAutoFit/>
          </a:bodyPr>
          <a:lstStyle/>
          <a:p>
            <a:pPr algn="ctr"/>
            <a:r>
              <a:rPr lang="en-US" b="1" dirty="0" smtClean="0"/>
              <a:t>BTEN: Program Improvement Map</a:t>
            </a:r>
          </a:p>
        </p:txBody>
      </p:sp>
      <p:sp>
        <p:nvSpPr>
          <p:cNvPr id="27" name="TextBox 26"/>
          <p:cNvSpPr txBox="1"/>
          <p:nvPr/>
        </p:nvSpPr>
        <p:spPr>
          <a:xfrm>
            <a:off x="8001000" y="6477000"/>
            <a:ext cx="990600" cy="215444"/>
          </a:xfrm>
          <a:prstGeom prst="rect">
            <a:avLst/>
          </a:prstGeom>
          <a:noFill/>
          <a:effectLst/>
        </p:spPr>
        <p:txBody>
          <a:bodyPr wrap="square" rtlCol="0">
            <a:spAutoFit/>
          </a:bodyPr>
          <a:lstStyle/>
          <a:p>
            <a:r>
              <a:rPr lang="en-US" sz="800" dirty="0" smtClean="0"/>
              <a:t>Revised 01/19/11</a:t>
            </a:r>
            <a:endParaRPr lang="en-US" sz="800" dirty="0"/>
          </a:p>
        </p:txBody>
      </p:sp>
      <p:sp>
        <p:nvSpPr>
          <p:cNvPr id="28" name="TextBox 27"/>
          <p:cNvSpPr txBox="1"/>
          <p:nvPr/>
        </p:nvSpPr>
        <p:spPr>
          <a:xfrm>
            <a:off x="1945573" y="6321623"/>
            <a:ext cx="507796" cy="307777"/>
          </a:xfrm>
          <a:prstGeom prst="rect">
            <a:avLst/>
          </a:prstGeom>
          <a:noFill/>
          <a:effectLst/>
        </p:spPr>
        <p:txBody>
          <a:bodyPr wrap="none" rtlCol="0">
            <a:spAutoFit/>
          </a:bodyPr>
          <a:lstStyle/>
          <a:p>
            <a:r>
              <a:rPr lang="en-US" sz="1400" b="1" dirty="0" smtClean="0"/>
              <a:t>Key:</a:t>
            </a:r>
            <a:endParaRPr lang="en-US" sz="1400" b="1" dirty="0"/>
          </a:p>
        </p:txBody>
      </p:sp>
      <p:sp>
        <p:nvSpPr>
          <p:cNvPr id="45" name="TextBox 44"/>
          <p:cNvSpPr txBox="1"/>
          <p:nvPr/>
        </p:nvSpPr>
        <p:spPr>
          <a:xfrm>
            <a:off x="2514600" y="6376552"/>
            <a:ext cx="1447800" cy="400110"/>
          </a:xfrm>
          <a:prstGeom prst="rect">
            <a:avLst/>
          </a:prstGeom>
          <a:solidFill>
            <a:schemeClr val="accent3">
              <a:lumMod val="60000"/>
              <a:lumOff val="40000"/>
            </a:schemeClr>
          </a:solidFill>
          <a:ln>
            <a:solidFill>
              <a:schemeClr val="tx1"/>
            </a:solidFill>
          </a:ln>
          <a:effectLst/>
        </p:spPr>
        <p:txBody>
          <a:bodyPr wrap="square" rtlCol="0">
            <a:spAutoFit/>
          </a:bodyPr>
          <a:lstStyle/>
          <a:p>
            <a:pPr algn="ctr"/>
            <a:r>
              <a:rPr lang="en-US" sz="1000" b="1" dirty="0" smtClean="0"/>
              <a:t>Challenges at the TEACHER level</a:t>
            </a:r>
          </a:p>
        </p:txBody>
      </p:sp>
      <p:sp>
        <p:nvSpPr>
          <p:cNvPr id="46" name="TextBox 45"/>
          <p:cNvSpPr txBox="1"/>
          <p:nvPr/>
        </p:nvSpPr>
        <p:spPr>
          <a:xfrm>
            <a:off x="4191000" y="6381690"/>
            <a:ext cx="1371600" cy="400110"/>
          </a:xfrm>
          <a:prstGeom prst="rect">
            <a:avLst/>
          </a:prstGeom>
          <a:solidFill>
            <a:schemeClr val="accent6"/>
          </a:solidFill>
          <a:ln>
            <a:solidFill>
              <a:schemeClr val="tx1"/>
            </a:solidFill>
          </a:ln>
          <a:effectLst/>
        </p:spPr>
        <p:txBody>
          <a:bodyPr wrap="square" rtlCol="0">
            <a:spAutoFit/>
          </a:bodyPr>
          <a:lstStyle/>
          <a:p>
            <a:pPr algn="ctr"/>
            <a:r>
              <a:rPr lang="en-US" sz="1000" b="1" dirty="0" smtClean="0"/>
              <a:t>Challenges at the SCHOOL level</a:t>
            </a:r>
          </a:p>
        </p:txBody>
      </p:sp>
      <p:sp>
        <p:nvSpPr>
          <p:cNvPr id="47" name="TextBox 46"/>
          <p:cNvSpPr txBox="1"/>
          <p:nvPr/>
        </p:nvSpPr>
        <p:spPr>
          <a:xfrm>
            <a:off x="5791200" y="6380202"/>
            <a:ext cx="1371600" cy="400110"/>
          </a:xfrm>
          <a:prstGeom prst="rect">
            <a:avLst/>
          </a:prstGeom>
          <a:solidFill>
            <a:srgbClr val="E0AA84"/>
          </a:solidFill>
          <a:ln>
            <a:solidFill>
              <a:schemeClr val="tx1"/>
            </a:solidFill>
          </a:ln>
          <a:effectLst/>
        </p:spPr>
        <p:txBody>
          <a:bodyPr wrap="square" rtlCol="0">
            <a:spAutoFit/>
          </a:bodyPr>
          <a:lstStyle/>
          <a:p>
            <a:pPr algn="ctr"/>
            <a:r>
              <a:rPr lang="en-US" sz="1000" b="1" dirty="0" smtClean="0"/>
              <a:t>Challenges at the DISTRICT level</a:t>
            </a:r>
          </a:p>
        </p:txBody>
      </p:sp>
      <p:grpSp>
        <p:nvGrpSpPr>
          <p:cNvPr id="51" name="Group 50"/>
          <p:cNvGrpSpPr/>
          <p:nvPr/>
        </p:nvGrpSpPr>
        <p:grpSpPr>
          <a:xfrm>
            <a:off x="228600" y="533399"/>
            <a:ext cx="8548047" cy="5715000"/>
            <a:chOff x="1371600" y="687859"/>
            <a:chExt cx="5113564" cy="5560541"/>
          </a:xfrm>
          <a:effectLst/>
        </p:grpSpPr>
        <p:sp>
          <p:nvSpPr>
            <p:cNvPr id="4" name="Rectangle 3"/>
            <p:cNvSpPr/>
            <p:nvPr/>
          </p:nvSpPr>
          <p:spPr>
            <a:xfrm>
              <a:off x="1371600" y="4246605"/>
              <a:ext cx="1752600" cy="2001795"/>
            </a:xfrm>
            <a:prstGeom prst="rect">
              <a:avLst/>
            </a:prstGeom>
            <a:solidFill>
              <a:schemeClr val="accent5">
                <a:lumMod val="60000"/>
                <a:lumOff val="40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15888" indent="-115888" algn="ctr"/>
              <a:r>
                <a:rPr lang="en-US" sz="1000" b="1" u="sng" dirty="0" smtClean="0">
                  <a:solidFill>
                    <a:schemeClr val="tx1"/>
                  </a:solidFill>
                </a:rPr>
                <a:t>INFORMATION INFRASTRUCTURE </a:t>
              </a:r>
            </a:p>
          </p:txBody>
        </p:sp>
        <p:grpSp>
          <p:nvGrpSpPr>
            <p:cNvPr id="5" name="Group 4"/>
            <p:cNvGrpSpPr/>
            <p:nvPr/>
          </p:nvGrpSpPr>
          <p:grpSpPr>
            <a:xfrm>
              <a:off x="3741964" y="1206843"/>
              <a:ext cx="2743200" cy="1828800"/>
              <a:chOff x="3505361" y="1206843"/>
              <a:chExt cx="3065930" cy="1828800"/>
            </a:xfrm>
            <a:gradFill>
              <a:gsLst>
                <a:gs pos="0">
                  <a:srgbClr val="DDEBCF"/>
                </a:gs>
                <a:gs pos="50000">
                  <a:srgbClr val="9CB86E"/>
                </a:gs>
                <a:gs pos="100000">
                  <a:srgbClr val="156B13"/>
                </a:gs>
              </a:gsLst>
              <a:lin ang="6000000" scaled="0"/>
            </a:gradFill>
            <a:effectLst/>
          </p:grpSpPr>
          <p:sp>
            <p:nvSpPr>
              <p:cNvPr id="6" name="Rectangle 5"/>
              <p:cNvSpPr/>
              <p:nvPr/>
            </p:nvSpPr>
            <p:spPr>
              <a:xfrm>
                <a:off x="3505361" y="1206843"/>
                <a:ext cx="3065930" cy="1828800"/>
              </a:xfrm>
              <a:prstGeom prst="rect">
                <a:avLst/>
              </a:prstGeom>
              <a:solidFill>
                <a:schemeClr val="accent3">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nchorCtr="0"/>
              <a:lstStyle/>
              <a:p>
                <a:pPr marL="115888" indent="-115888" algn="ctr">
                  <a:spcBef>
                    <a:spcPts val="400"/>
                  </a:spcBef>
                </a:pPr>
                <a:r>
                  <a:rPr lang="en-US" sz="1000" b="1" u="sng" dirty="0" smtClean="0">
                    <a:solidFill>
                      <a:schemeClr val="tx1"/>
                    </a:solidFill>
                  </a:rPr>
                  <a:t>LEARNING TEACHING: Knowledge, Skills, Practices </a:t>
                </a:r>
                <a:endParaRPr lang="en-US" sz="1000" b="1" u="sng" dirty="0">
                  <a:solidFill>
                    <a:schemeClr val="tx1"/>
                  </a:solidFill>
                </a:endParaRPr>
              </a:p>
            </p:txBody>
          </p:sp>
          <p:grpSp>
            <p:nvGrpSpPr>
              <p:cNvPr id="7" name="Group 6"/>
              <p:cNvGrpSpPr/>
              <p:nvPr/>
            </p:nvGrpSpPr>
            <p:grpSpPr>
              <a:xfrm>
                <a:off x="3581400" y="2059460"/>
                <a:ext cx="2929819" cy="899160"/>
                <a:chOff x="3581400" y="2059460"/>
                <a:chExt cx="2929819" cy="899160"/>
              </a:xfrm>
              <a:grpFill/>
            </p:grpSpPr>
            <p:grpSp>
              <p:nvGrpSpPr>
                <p:cNvPr id="8" name="Group 7"/>
                <p:cNvGrpSpPr/>
                <p:nvPr/>
              </p:nvGrpSpPr>
              <p:grpSpPr>
                <a:xfrm>
                  <a:off x="3581400" y="2059460"/>
                  <a:ext cx="2929819" cy="852616"/>
                  <a:chOff x="3581400" y="2059460"/>
                  <a:chExt cx="2929819" cy="852616"/>
                </a:xfrm>
                <a:grpFill/>
              </p:grpSpPr>
              <p:sp>
                <p:nvSpPr>
                  <p:cNvPr id="10" name="Rounded Rectangle 9"/>
                  <p:cNvSpPr/>
                  <p:nvPr/>
                </p:nvSpPr>
                <p:spPr bwMode="auto">
                  <a:xfrm>
                    <a:off x="5080451" y="2467233"/>
                    <a:ext cx="1430768" cy="444843"/>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Recognize/appreciate/</a:t>
                    </a:r>
                  </a:p>
                  <a:p>
                    <a:pPr algn="ctr"/>
                    <a:r>
                      <a:rPr lang="en-US" sz="1000" dirty="0" smtClean="0">
                        <a:solidFill>
                          <a:schemeClr val="tx1"/>
                        </a:solidFill>
                        <a:ea typeface="ＭＳ Ｐゴシック" charset="-128"/>
                      </a:rPr>
                      <a:t>develop</a:t>
                    </a:r>
                    <a:r>
                      <a:rPr lang="en-US" sz="1000" b="1" dirty="0" smtClean="0">
                        <a:solidFill>
                          <a:schemeClr val="tx1"/>
                        </a:solidFill>
                        <a:ea typeface="ＭＳ Ｐゴシック" charset="-128"/>
                      </a:rPr>
                      <a:t> </a:t>
                    </a:r>
                    <a:r>
                      <a:rPr lang="en-US" sz="1000" dirty="0">
                        <a:solidFill>
                          <a:schemeClr val="tx1"/>
                        </a:solidFill>
                        <a:ea typeface="ＭＳ Ｐゴシック" charset="-128"/>
                      </a:rPr>
                      <a:t>effective practice</a:t>
                    </a:r>
                  </a:p>
                </p:txBody>
              </p:sp>
              <p:sp>
                <p:nvSpPr>
                  <p:cNvPr id="11" name="Rounded Rectangle 10"/>
                  <p:cNvSpPr/>
                  <p:nvPr/>
                </p:nvSpPr>
                <p:spPr bwMode="auto">
                  <a:xfrm>
                    <a:off x="5080452" y="2059460"/>
                    <a:ext cx="1430767" cy="36576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Continuous learning from work </a:t>
                    </a:r>
                    <a:r>
                      <a:rPr lang="en-US" sz="1000" dirty="0" smtClean="0">
                        <a:solidFill>
                          <a:schemeClr val="tx1"/>
                        </a:solidFill>
                        <a:ea typeface="ＭＳ Ｐゴシック" charset="-128"/>
                      </a:rPr>
                      <a:t>with students </a:t>
                    </a:r>
                    <a:r>
                      <a:rPr lang="en-US" sz="1000" dirty="0">
                        <a:solidFill>
                          <a:schemeClr val="tx1"/>
                        </a:solidFill>
                        <a:ea typeface="ＭＳ Ｐゴシック" charset="-128"/>
                      </a:rPr>
                      <a:t>to improve practice</a:t>
                    </a:r>
                    <a:endParaRPr lang="en-US" sz="1000" b="1" dirty="0">
                      <a:solidFill>
                        <a:schemeClr val="tx1"/>
                      </a:solidFill>
                      <a:ea typeface="ＭＳ Ｐゴシック" charset="-128"/>
                    </a:endParaRPr>
                  </a:p>
                </p:txBody>
              </p:sp>
              <p:sp>
                <p:nvSpPr>
                  <p:cNvPr id="12" name="Rounded Rectangle 11"/>
                  <p:cNvSpPr/>
                  <p:nvPr/>
                </p:nvSpPr>
                <p:spPr>
                  <a:xfrm>
                    <a:off x="3581400" y="2059460"/>
                    <a:ext cx="1430768" cy="36576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Learn the organizational &amp; classroom </a:t>
                    </a:r>
                    <a:r>
                      <a:rPr lang="en-US" sz="1000" dirty="0" smtClean="0">
                        <a:solidFill>
                          <a:schemeClr val="tx1"/>
                        </a:solidFill>
                        <a:ea typeface="ＭＳ Ｐゴシック" charset="-128"/>
                      </a:rPr>
                      <a:t>management </a:t>
                    </a:r>
                    <a:r>
                      <a:rPr lang="en-US" sz="1000" dirty="0">
                        <a:solidFill>
                          <a:schemeClr val="tx1"/>
                        </a:solidFill>
                        <a:ea typeface="ＭＳ Ｐゴシック" charset="-128"/>
                      </a:rPr>
                      <a:t>routines</a:t>
                    </a:r>
                    <a:endParaRPr lang="en-US" sz="1000" b="1" dirty="0">
                      <a:solidFill>
                        <a:schemeClr val="tx1"/>
                      </a:solidFill>
                      <a:ea typeface="ＭＳ Ｐゴシック" charset="-128"/>
                    </a:endParaRPr>
                  </a:p>
                </p:txBody>
              </p:sp>
            </p:grpSp>
            <p:sp>
              <p:nvSpPr>
                <p:cNvPr id="9" name="Rounded Rectangle 8"/>
                <p:cNvSpPr/>
                <p:nvPr/>
              </p:nvSpPr>
              <p:spPr>
                <a:xfrm>
                  <a:off x="3581401" y="2467233"/>
                  <a:ext cx="1430767" cy="491387"/>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Learn the instructional system of the school (pedagogy, curriculum, assessments, etc.)</a:t>
                  </a:r>
                  <a:endParaRPr lang="en-US" sz="1000" b="1" dirty="0">
                    <a:solidFill>
                      <a:schemeClr val="tx1"/>
                    </a:solidFill>
                    <a:ea typeface="ＭＳ Ｐゴシック" charset="-128"/>
                  </a:endParaRPr>
                </a:p>
              </p:txBody>
            </p:sp>
          </p:grpSp>
        </p:grpSp>
        <p:sp>
          <p:nvSpPr>
            <p:cNvPr id="13" name="Rectangle 12"/>
            <p:cNvSpPr/>
            <p:nvPr/>
          </p:nvSpPr>
          <p:spPr>
            <a:xfrm>
              <a:off x="3200400" y="4246605"/>
              <a:ext cx="3276600" cy="2001795"/>
            </a:xfrm>
            <a:prstGeom prst="rect">
              <a:avLst/>
            </a:prstGeom>
            <a:solidFill>
              <a:srgbClr val="E0AA84"/>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15888" indent="-115888" algn="ctr">
                <a:spcBef>
                  <a:spcPts val="400"/>
                </a:spcBef>
              </a:pPr>
              <a:r>
                <a:rPr lang="en-US" sz="1000" b="1" u="sng" dirty="0" smtClean="0">
                  <a:solidFill>
                    <a:schemeClr val="tx1"/>
                  </a:solidFill>
                </a:rPr>
                <a:t>SYSTEM SUPPORT, GUIDANCE &amp; ACCOUNTABILITY </a:t>
              </a:r>
              <a:endParaRPr lang="en-US" sz="1000" b="1" u="sng" dirty="0">
                <a:solidFill>
                  <a:schemeClr val="tx1"/>
                </a:solidFill>
              </a:endParaRPr>
            </a:p>
          </p:txBody>
        </p:sp>
        <p:sp>
          <p:nvSpPr>
            <p:cNvPr id="14" name="Rectangle 13"/>
            <p:cNvSpPr/>
            <p:nvPr/>
          </p:nvSpPr>
          <p:spPr>
            <a:xfrm>
              <a:off x="1371600" y="1206844"/>
              <a:ext cx="2286000" cy="1828800"/>
            </a:xfrm>
            <a:prstGeom prst="rect">
              <a:avLst/>
            </a:prstGeom>
            <a:solidFill>
              <a:schemeClr val="accent3">
                <a:lumMod val="60000"/>
                <a:lumOff val="40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15888" indent="-115888" algn="ctr">
                <a:spcBef>
                  <a:spcPts val="400"/>
                </a:spcBef>
              </a:pPr>
              <a:r>
                <a:rPr lang="en-US" sz="1000" b="1" u="sng" dirty="0" smtClean="0">
                  <a:solidFill>
                    <a:schemeClr val="tx1"/>
                  </a:solidFill>
                </a:rPr>
                <a:t>SOCIALIZATION INTO THE TEACHER ROLE</a:t>
              </a:r>
              <a:endParaRPr lang="en-US" sz="1000" b="1" u="sng" dirty="0">
                <a:solidFill>
                  <a:schemeClr val="tx1"/>
                </a:solidFill>
              </a:endParaRPr>
            </a:p>
          </p:txBody>
        </p:sp>
        <p:sp>
          <p:nvSpPr>
            <p:cNvPr id="15" name="Rounded Rectangle 14"/>
            <p:cNvSpPr/>
            <p:nvPr/>
          </p:nvSpPr>
          <p:spPr>
            <a:xfrm>
              <a:off x="2572077" y="2317716"/>
              <a:ext cx="987552" cy="59436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Learn to operate within federal, </a:t>
              </a:r>
              <a:r>
                <a:rPr lang="en-US" sz="1000" dirty="0" smtClean="0">
                  <a:solidFill>
                    <a:schemeClr val="tx1"/>
                  </a:solidFill>
                </a:rPr>
                <a:t>state</a:t>
              </a:r>
              <a:r>
                <a:rPr lang="en-US" sz="1000" dirty="0">
                  <a:solidFill>
                    <a:schemeClr val="tx1"/>
                  </a:solidFill>
                  <a:ea typeface="ＭＳ Ｐゴシック" charset="-128"/>
                </a:rPr>
                <a:t> &amp; local rules  and regulations</a:t>
              </a:r>
            </a:p>
          </p:txBody>
        </p:sp>
        <p:sp>
          <p:nvSpPr>
            <p:cNvPr id="18" name="Rounded Rectangle 17"/>
            <p:cNvSpPr/>
            <p:nvPr/>
          </p:nvSpPr>
          <p:spPr>
            <a:xfrm>
              <a:off x="1371600" y="687859"/>
              <a:ext cx="5105400" cy="435130"/>
            </a:xfrm>
            <a:prstGeom prst="roundRect">
              <a:avLst/>
            </a:prstGeom>
            <a:solidFill>
              <a:schemeClr val="bg1">
                <a:lumMod val="85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CHALLENGE SPACE</a:t>
              </a:r>
              <a:endParaRPr lang="en-US" sz="1400" b="1" dirty="0">
                <a:solidFill>
                  <a:schemeClr val="tx1"/>
                </a:solidFill>
              </a:endParaRPr>
            </a:p>
          </p:txBody>
        </p:sp>
        <p:sp>
          <p:nvSpPr>
            <p:cNvPr id="23" name="Rounded Rectangle 22"/>
            <p:cNvSpPr/>
            <p:nvPr/>
          </p:nvSpPr>
          <p:spPr>
            <a:xfrm>
              <a:off x="1423147" y="4795520"/>
              <a:ext cx="789387" cy="132080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tx1"/>
                  </a:solidFill>
                  <a:ea typeface="ＭＳ Ｐゴシック" charset="-128"/>
                </a:rPr>
                <a:t>Provide tools, data visualization &amp; timely analysis to diagnose student needs &amp; document student learning.</a:t>
              </a:r>
              <a:endParaRPr lang="en-US" sz="1000" dirty="0">
                <a:solidFill>
                  <a:schemeClr val="tx1"/>
                </a:solidFill>
                <a:ea typeface="ＭＳ Ｐゴシック" charset="-128"/>
              </a:endParaRPr>
            </a:p>
          </p:txBody>
        </p:sp>
        <p:sp>
          <p:nvSpPr>
            <p:cNvPr id="24" name="Rounded Rectangle 23"/>
            <p:cNvSpPr/>
            <p:nvPr/>
          </p:nvSpPr>
          <p:spPr>
            <a:xfrm>
              <a:off x="2247901" y="4795520"/>
              <a:ext cx="823191" cy="132080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tx1"/>
                  </a:solidFill>
                  <a:ea typeface="ＭＳ Ｐゴシック" charset="-128"/>
                </a:rPr>
                <a:t>Provide tools, data visualization &amp; timely analysis to inform teacher learning &amp; make consequential decisions. </a:t>
              </a:r>
              <a:endParaRPr lang="en-US" sz="1000" dirty="0">
                <a:solidFill>
                  <a:schemeClr val="tx1"/>
                </a:solidFill>
                <a:ea typeface="ＭＳ Ｐゴシック" charset="-128"/>
              </a:endParaRPr>
            </a:p>
          </p:txBody>
        </p:sp>
        <p:sp>
          <p:nvSpPr>
            <p:cNvPr id="29" name="Rounded Rectangle 28"/>
            <p:cNvSpPr/>
            <p:nvPr/>
          </p:nvSpPr>
          <p:spPr>
            <a:xfrm>
              <a:off x="1523646" y="1576311"/>
              <a:ext cx="984739" cy="590843"/>
            </a:xfrm>
            <a:prstGeom prst="roundRect">
              <a:avLst/>
            </a:prstGeom>
            <a:solidFill>
              <a:schemeClr val="bg1">
                <a:alpha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Adopt </a:t>
              </a:r>
              <a:r>
                <a:rPr lang="en-US" sz="1000" dirty="0" smtClean="0">
                  <a:solidFill>
                    <a:schemeClr val="tx1"/>
                  </a:solidFill>
                  <a:ea typeface="ＭＳ Ｐゴシック" charset="-128"/>
                </a:rPr>
                <a:t>ethical</a:t>
              </a:r>
              <a:r>
                <a:rPr lang="en-US" sz="1000" dirty="0">
                  <a:solidFill>
                    <a:schemeClr val="tx1"/>
                  </a:solidFill>
                  <a:ea typeface="ＭＳ Ｐゴシック" charset="-128"/>
                </a:rPr>
                <a:t> stance relative to </a:t>
              </a:r>
              <a:r>
                <a:rPr lang="en-US" sz="1000" dirty="0" smtClean="0">
                  <a:solidFill>
                    <a:schemeClr val="tx1"/>
                  </a:solidFill>
                  <a:ea typeface="ＭＳ Ｐゴシック" charset="-128"/>
                </a:rPr>
                <a:t>students</a:t>
              </a:r>
              <a:endParaRPr lang="en-US" sz="1000" dirty="0">
                <a:solidFill>
                  <a:schemeClr val="tx1"/>
                </a:solidFill>
                <a:ea typeface="ＭＳ Ｐゴシック" charset="-128"/>
              </a:endParaRPr>
            </a:p>
          </p:txBody>
        </p:sp>
        <p:sp>
          <p:nvSpPr>
            <p:cNvPr id="30" name="Rounded Rectangle 29"/>
            <p:cNvSpPr/>
            <p:nvPr/>
          </p:nvSpPr>
          <p:spPr>
            <a:xfrm>
              <a:off x="2572077" y="1576311"/>
              <a:ext cx="987552" cy="59436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Cope with workload &amp; </a:t>
              </a:r>
              <a:r>
                <a:rPr lang="en-US" sz="1000" dirty="0" smtClean="0">
                  <a:solidFill>
                    <a:schemeClr val="tx1"/>
                  </a:solidFill>
                  <a:ea typeface="ＭＳ Ｐゴシック" charset="-128"/>
                </a:rPr>
                <a:t>pace</a:t>
              </a:r>
              <a:endParaRPr lang="en-US" sz="1000" dirty="0">
                <a:solidFill>
                  <a:schemeClr val="tx1"/>
                </a:solidFill>
                <a:ea typeface="ＭＳ Ｐゴシック" charset="-128"/>
              </a:endParaRPr>
            </a:p>
          </p:txBody>
        </p:sp>
        <p:sp>
          <p:nvSpPr>
            <p:cNvPr id="31" name="Rounded Rectangle 30"/>
            <p:cNvSpPr/>
            <p:nvPr/>
          </p:nvSpPr>
          <p:spPr>
            <a:xfrm>
              <a:off x="1523646" y="2317716"/>
              <a:ext cx="987552" cy="59436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Learn how to access </a:t>
              </a:r>
              <a:r>
                <a:rPr lang="en-US" sz="1000" dirty="0" smtClean="0">
                  <a:solidFill>
                    <a:schemeClr val="tx1"/>
                  </a:solidFill>
                </a:rPr>
                <a:t>resources</a:t>
              </a:r>
              <a:r>
                <a:rPr lang="en-US" sz="1000" dirty="0">
                  <a:solidFill>
                    <a:schemeClr val="tx1"/>
                  </a:solidFill>
                  <a:ea typeface="ＭＳ Ｐゴシック" charset="-128"/>
                </a:rPr>
                <a:t> of the school &amp; system</a:t>
              </a:r>
            </a:p>
          </p:txBody>
        </p:sp>
        <p:sp>
          <p:nvSpPr>
            <p:cNvPr id="32" name="Rectangle 31"/>
            <p:cNvSpPr/>
            <p:nvPr/>
          </p:nvSpPr>
          <p:spPr>
            <a:xfrm>
              <a:off x="1371600" y="3134499"/>
              <a:ext cx="5105400" cy="1056503"/>
            </a:xfrm>
            <a:prstGeom prst="rect">
              <a:avLst/>
            </a:prstGeom>
            <a:solidFill>
              <a:schemeClr val="accent6">
                <a:alpha val="84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15888" indent="-115888" algn="ctr"/>
              <a:r>
                <a:rPr lang="en-US" sz="1000" b="1" u="sng" dirty="0" smtClean="0">
                  <a:solidFill>
                    <a:schemeClr val="tx1"/>
                  </a:solidFill>
                </a:rPr>
                <a:t>IMMEDIATE WORK ENVIRONMENT </a:t>
              </a:r>
            </a:p>
          </p:txBody>
        </p:sp>
        <p:sp>
          <p:nvSpPr>
            <p:cNvPr id="33" name="Rounded Rectangle 32"/>
            <p:cNvSpPr/>
            <p:nvPr/>
          </p:nvSpPr>
          <p:spPr bwMode="auto">
            <a:xfrm>
              <a:off x="3124200" y="3737919"/>
              <a:ext cx="1600200" cy="347472"/>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Supportive </a:t>
              </a:r>
              <a:r>
                <a:rPr lang="en-US" sz="1000" dirty="0">
                  <a:solidFill>
                    <a:schemeClr val="tx1"/>
                  </a:solidFill>
                  <a:ea typeface="ＭＳ Ｐゴシック" charset="-128"/>
                </a:rPr>
                <a:t>relationship </a:t>
              </a:r>
              <a:r>
                <a:rPr lang="en-US" sz="1000" dirty="0" smtClean="0">
                  <a:solidFill>
                    <a:schemeClr val="tx1"/>
                  </a:solidFill>
                  <a:ea typeface="ＭＳ Ｐゴシック" charset="-128"/>
                </a:rPr>
                <a:t>with principal</a:t>
              </a:r>
              <a:endParaRPr lang="en-US" sz="1000" dirty="0">
                <a:solidFill>
                  <a:schemeClr val="tx1"/>
                </a:solidFill>
                <a:ea typeface="ＭＳ Ｐゴシック" charset="-128"/>
              </a:endParaRPr>
            </a:p>
          </p:txBody>
        </p:sp>
        <p:sp>
          <p:nvSpPr>
            <p:cNvPr id="34" name="Rounded Rectangle 33"/>
            <p:cNvSpPr/>
            <p:nvPr/>
          </p:nvSpPr>
          <p:spPr bwMode="auto">
            <a:xfrm>
              <a:off x="4800600" y="3737919"/>
              <a:ext cx="1600200" cy="347472"/>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Professional, collegial work environment</a:t>
              </a:r>
            </a:p>
          </p:txBody>
        </p:sp>
        <p:sp>
          <p:nvSpPr>
            <p:cNvPr id="35" name="Rounded Rectangle 34"/>
            <p:cNvSpPr/>
            <p:nvPr/>
          </p:nvSpPr>
          <p:spPr bwMode="auto">
            <a:xfrm>
              <a:off x="4800600" y="3356920"/>
              <a:ext cx="1600200" cy="347472"/>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Appropriate </a:t>
              </a:r>
              <a:r>
                <a:rPr lang="en-US" sz="1000" dirty="0">
                  <a:solidFill>
                    <a:schemeClr val="tx1"/>
                  </a:solidFill>
                  <a:ea typeface="ＭＳ Ｐゴシック" charset="-128"/>
                </a:rPr>
                <a:t>resources including </a:t>
              </a:r>
              <a:r>
                <a:rPr lang="en-US" sz="1000" dirty="0" smtClean="0">
                  <a:solidFill>
                    <a:schemeClr val="tx1"/>
                  </a:solidFill>
                  <a:ea typeface="ＭＳ Ｐゴシック" charset="-128"/>
                </a:rPr>
                <a:t>time for planning, enactment, reflection, duties</a:t>
              </a:r>
              <a:endParaRPr lang="en-US" sz="1000" dirty="0">
                <a:solidFill>
                  <a:schemeClr val="tx1"/>
                </a:solidFill>
                <a:ea typeface="ＭＳ Ｐゴシック" charset="-128"/>
              </a:endParaRPr>
            </a:p>
          </p:txBody>
        </p:sp>
        <p:sp>
          <p:nvSpPr>
            <p:cNvPr id="36" name="Rounded Rectangle 35"/>
            <p:cNvSpPr/>
            <p:nvPr/>
          </p:nvSpPr>
          <p:spPr bwMode="auto">
            <a:xfrm>
              <a:off x="1447800" y="3737919"/>
              <a:ext cx="1600200" cy="347472"/>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Environment that is physically safe</a:t>
              </a:r>
              <a:endParaRPr lang="en-US" sz="1000" dirty="0">
                <a:solidFill>
                  <a:schemeClr val="tx1"/>
                </a:solidFill>
                <a:ea typeface="ＭＳ Ｐゴシック" charset="-128"/>
              </a:endParaRPr>
            </a:p>
          </p:txBody>
        </p:sp>
        <p:sp>
          <p:nvSpPr>
            <p:cNvPr id="37" name="Rounded Rectangle 36"/>
            <p:cNvSpPr/>
            <p:nvPr/>
          </p:nvSpPr>
          <p:spPr bwMode="auto">
            <a:xfrm>
              <a:off x="1447800" y="3356920"/>
              <a:ext cx="1600199" cy="34290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Hiring &amp; initial placement procedures that take teacher capacities &amp; school needs into account</a:t>
              </a:r>
              <a:endParaRPr lang="en-US" sz="1000" dirty="0">
                <a:solidFill>
                  <a:schemeClr val="tx1"/>
                </a:solidFill>
                <a:ea typeface="ＭＳ Ｐゴシック" charset="-128"/>
              </a:endParaRPr>
            </a:p>
          </p:txBody>
        </p:sp>
        <p:sp>
          <p:nvSpPr>
            <p:cNvPr id="38" name="Rounded Rectangle 37"/>
            <p:cNvSpPr/>
            <p:nvPr/>
          </p:nvSpPr>
          <p:spPr bwMode="auto">
            <a:xfrm>
              <a:off x="3276600" y="5877697"/>
              <a:ext cx="3124200" cy="31279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System of incentives, rewards, consequences, including leadership &amp; career advancement  </a:t>
              </a:r>
              <a:r>
                <a:rPr lang="en-US" sz="1000" dirty="0" smtClean="0">
                  <a:solidFill>
                    <a:schemeClr val="tx1"/>
                  </a:solidFill>
                  <a:ea typeface="ＭＳ Ｐゴシック" charset="-128"/>
                </a:rPr>
                <a:t>opportunities for teachers</a:t>
              </a:r>
              <a:endParaRPr lang="en-US" sz="1000" dirty="0">
                <a:solidFill>
                  <a:schemeClr val="tx1"/>
                </a:solidFill>
                <a:ea typeface="ＭＳ Ｐゴシック" charset="-128"/>
              </a:endParaRPr>
            </a:p>
          </p:txBody>
        </p:sp>
        <p:sp>
          <p:nvSpPr>
            <p:cNvPr id="39" name="Rounded Rectangle 38"/>
            <p:cNvSpPr/>
            <p:nvPr/>
          </p:nvSpPr>
          <p:spPr bwMode="auto">
            <a:xfrm>
              <a:off x="3276600" y="4953000"/>
              <a:ext cx="1447800" cy="45720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Integrated professional development  resources for socialization into teaching &amp; learning teaching </a:t>
              </a:r>
            </a:p>
          </p:txBody>
        </p:sp>
        <p:sp>
          <p:nvSpPr>
            <p:cNvPr id="40" name="Rounded Rectangle 39"/>
            <p:cNvSpPr/>
            <p:nvPr/>
          </p:nvSpPr>
          <p:spPr bwMode="auto">
            <a:xfrm>
              <a:off x="4800600" y="4495800"/>
              <a:ext cx="1600200" cy="38100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Articulate the </a:t>
              </a:r>
              <a:r>
                <a:rPr lang="en-US" sz="1000" dirty="0">
                  <a:solidFill>
                    <a:schemeClr val="tx1"/>
                  </a:solidFill>
                  <a:ea typeface="ＭＳ Ｐゴシック" charset="-128"/>
                </a:rPr>
                <a:t>instructional system (including curriculum</a:t>
              </a:r>
              <a:r>
                <a:rPr lang="en-US" sz="1000" dirty="0" smtClean="0">
                  <a:solidFill>
                    <a:schemeClr val="tx1"/>
                  </a:solidFill>
                  <a:ea typeface="ＭＳ Ｐゴシック" charset="-128"/>
                </a:rPr>
                <a:t>)</a:t>
              </a:r>
              <a:endParaRPr lang="en-US" sz="1000" dirty="0">
                <a:solidFill>
                  <a:schemeClr val="tx1"/>
                </a:solidFill>
                <a:ea typeface="ＭＳ Ｐゴシック" charset="-128"/>
              </a:endParaRPr>
            </a:p>
          </p:txBody>
        </p:sp>
        <p:sp>
          <p:nvSpPr>
            <p:cNvPr id="41" name="Rounded Rectangle 40"/>
            <p:cNvSpPr/>
            <p:nvPr/>
          </p:nvSpPr>
          <p:spPr bwMode="auto">
            <a:xfrm>
              <a:off x="4800600" y="4953000"/>
              <a:ext cx="1600200" cy="45720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Ongoing evaluation of </a:t>
              </a:r>
              <a:r>
                <a:rPr lang="en-US" sz="1000" dirty="0">
                  <a:solidFill>
                    <a:schemeClr val="tx1"/>
                  </a:solidFill>
                  <a:ea typeface="ＭＳ Ｐゴシック" charset="-128"/>
                </a:rPr>
                <a:t>the performance of the overall </a:t>
              </a:r>
              <a:r>
                <a:rPr lang="en-US" sz="1000" dirty="0" smtClean="0">
                  <a:solidFill>
                    <a:schemeClr val="tx1"/>
                  </a:solidFill>
                  <a:ea typeface="ＭＳ Ｐゴシック" charset="-128"/>
                </a:rPr>
                <a:t>human resources system  </a:t>
              </a:r>
              <a:endParaRPr lang="en-US" sz="1000" dirty="0">
                <a:solidFill>
                  <a:schemeClr val="tx1"/>
                </a:solidFill>
                <a:ea typeface="ＭＳ Ｐゴシック" charset="-128"/>
              </a:endParaRPr>
            </a:p>
          </p:txBody>
        </p:sp>
        <p:sp>
          <p:nvSpPr>
            <p:cNvPr id="42" name="Rounded Rectangle 41"/>
            <p:cNvSpPr/>
            <p:nvPr/>
          </p:nvSpPr>
          <p:spPr bwMode="auto">
            <a:xfrm>
              <a:off x="3276600" y="4495800"/>
              <a:ext cx="1447800" cy="38100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A system-wide </a:t>
              </a:r>
              <a:r>
                <a:rPr lang="en-US" sz="1000" dirty="0">
                  <a:solidFill>
                    <a:schemeClr val="tx1"/>
                  </a:solidFill>
                  <a:ea typeface="ＭＳ Ｐゴシック" charset="-128"/>
                </a:rPr>
                <a:t>environment of trust that enables professional learning</a:t>
              </a:r>
            </a:p>
          </p:txBody>
        </p:sp>
        <p:sp>
          <p:nvSpPr>
            <p:cNvPr id="43" name="Rounded Rectangle 42"/>
            <p:cNvSpPr/>
            <p:nvPr/>
          </p:nvSpPr>
          <p:spPr>
            <a:xfrm>
              <a:off x="3810000" y="1503406"/>
              <a:ext cx="1280160" cy="464614"/>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Understanding of student,  family, community context &amp; teacher’s connection to it</a:t>
              </a:r>
              <a:endParaRPr lang="en-US" sz="1000" b="1" dirty="0">
                <a:solidFill>
                  <a:schemeClr val="tx1"/>
                </a:solidFill>
                <a:ea typeface="ＭＳ Ｐゴシック" charset="-128"/>
              </a:endParaRPr>
            </a:p>
          </p:txBody>
        </p:sp>
        <p:sp>
          <p:nvSpPr>
            <p:cNvPr id="44" name="Rounded Rectangle 43"/>
            <p:cNvSpPr/>
            <p:nvPr/>
          </p:nvSpPr>
          <p:spPr bwMode="auto">
            <a:xfrm>
              <a:off x="3124200" y="3356920"/>
              <a:ext cx="1600200" cy="342900"/>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a:solidFill>
                    <a:schemeClr val="tx1"/>
                  </a:solidFill>
                  <a:ea typeface="ＭＳ Ｐゴシック" charset="-128"/>
                </a:rPr>
                <a:t>Formal evaluations &amp; feedback processes</a:t>
              </a:r>
            </a:p>
          </p:txBody>
        </p:sp>
        <p:sp>
          <p:nvSpPr>
            <p:cNvPr id="48" name="Rounded Rectangle 47"/>
            <p:cNvSpPr/>
            <p:nvPr/>
          </p:nvSpPr>
          <p:spPr>
            <a:xfrm>
              <a:off x="5151256" y="1503406"/>
              <a:ext cx="1280160" cy="464614"/>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Develop pedagogy and content knowledge specific to assignment</a:t>
              </a:r>
              <a:endParaRPr lang="en-US" sz="1000" dirty="0">
                <a:solidFill>
                  <a:schemeClr val="tx1"/>
                </a:solidFill>
                <a:ea typeface="ＭＳ Ｐゴシック" charset="-128"/>
              </a:endParaRPr>
            </a:p>
          </p:txBody>
        </p:sp>
        <p:sp>
          <p:nvSpPr>
            <p:cNvPr id="49" name="Rounded Rectangle 48"/>
            <p:cNvSpPr/>
            <p:nvPr/>
          </p:nvSpPr>
          <p:spPr bwMode="auto">
            <a:xfrm>
              <a:off x="3276600" y="5496699"/>
              <a:ext cx="1447800" cy="306859"/>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Develop a trajectory of effective student learning over time</a:t>
              </a:r>
              <a:endParaRPr lang="en-US" sz="1000" dirty="0">
                <a:solidFill>
                  <a:schemeClr val="tx1"/>
                </a:solidFill>
                <a:ea typeface="ＭＳ Ｐゴシック" charset="-128"/>
              </a:endParaRPr>
            </a:p>
          </p:txBody>
        </p:sp>
        <p:sp>
          <p:nvSpPr>
            <p:cNvPr id="50" name="Rounded Rectangle 49"/>
            <p:cNvSpPr/>
            <p:nvPr/>
          </p:nvSpPr>
          <p:spPr bwMode="auto">
            <a:xfrm>
              <a:off x="4800600" y="5486401"/>
              <a:ext cx="1600200" cy="317158"/>
            </a:xfrm>
            <a:prstGeom prst="roundRect">
              <a:avLst/>
            </a:prstGeom>
            <a:solidFill>
              <a:schemeClr val="bg1">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000" dirty="0" smtClean="0">
                  <a:solidFill>
                    <a:schemeClr val="tx1"/>
                  </a:solidFill>
                  <a:ea typeface="ＭＳ Ｐゴシック" charset="-128"/>
                </a:rPr>
                <a:t>Develop a trajectory of effective teacher growth over time</a:t>
              </a:r>
              <a:endParaRPr lang="en-US" sz="1000" dirty="0">
                <a:solidFill>
                  <a:schemeClr val="tx1"/>
                </a:solidFill>
                <a:ea typeface="ＭＳ Ｐゴシック" charset="-128"/>
              </a:endParaRPr>
            </a:p>
          </p:txBody>
        </p:sp>
      </p:grpSp>
    </p:spTree>
    <p:extLst>
      <p:ext uri="{BB962C8B-B14F-4D97-AF65-F5344CB8AC3E}">
        <p14:creationId xmlns:p14="http://schemas.microsoft.com/office/powerpoint/2010/main" val="109185364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Six Principles Guide the Work</a:t>
            </a:r>
            <a:endParaRPr lang="en-US" sz="3100" dirty="0"/>
          </a:p>
        </p:txBody>
      </p:sp>
      <p:sp>
        <p:nvSpPr>
          <p:cNvPr id="3" name="Slide Number Placeholder 2"/>
          <p:cNvSpPr>
            <a:spLocks noGrp="1"/>
          </p:cNvSpPr>
          <p:nvPr>
            <p:ph type="sldNum" sz="quarter" idx="12"/>
          </p:nvPr>
        </p:nvSpPr>
        <p:spPr/>
        <p:txBody>
          <a:bodyPr/>
          <a:lstStyle/>
          <a:p>
            <a:fld id="{C838A2A7-CCD3-4669-A6FA-4FD001697EA2}" type="slidenum">
              <a:rPr lang="en-US" smtClean="0">
                <a:solidFill>
                  <a:prstClr val="white">
                    <a:lumMod val="50000"/>
                  </a:prstClr>
                </a:solidFill>
              </a:rPr>
              <a:pPr/>
              <a:t>29</a:t>
            </a:fld>
            <a:endParaRPr lang="en-US">
              <a:solidFill>
                <a:prstClr val="white">
                  <a:lumMod val="50000"/>
                </a:prstClr>
              </a:solidFill>
            </a:endParaRPr>
          </a:p>
        </p:txBody>
      </p:sp>
      <p:sp>
        <p:nvSpPr>
          <p:cNvPr id="4" name="TextBox 3"/>
          <p:cNvSpPr txBox="1"/>
          <p:nvPr/>
        </p:nvSpPr>
        <p:spPr>
          <a:xfrm>
            <a:off x="958850" y="1555509"/>
            <a:ext cx="7553874" cy="5447645"/>
          </a:xfrm>
          <a:prstGeom prst="rect">
            <a:avLst/>
          </a:prstGeom>
          <a:noFill/>
        </p:spPr>
        <p:txBody>
          <a:bodyPr wrap="square" rtlCol="0">
            <a:spAutoFit/>
          </a:bodyPr>
          <a:lstStyle/>
          <a:p>
            <a:pPr>
              <a:buFont typeface="Arial" pitchFamily="34" charset="0"/>
              <a:buChar char="•"/>
            </a:pPr>
            <a:r>
              <a:rPr lang="en-US" sz="3200" b="1" dirty="0" smtClean="0"/>
              <a:t>Problem- &amp; User-Centered</a:t>
            </a:r>
          </a:p>
          <a:p>
            <a:pPr>
              <a:buFont typeface="Arial" pitchFamily="34" charset="0"/>
              <a:buChar char="•"/>
            </a:pPr>
            <a:r>
              <a:rPr lang="en-US" sz="3200" b="1" dirty="0" smtClean="0"/>
              <a:t>Variation in Performance is the problem to solve</a:t>
            </a:r>
          </a:p>
          <a:p>
            <a:pPr>
              <a:buFont typeface="Arial" pitchFamily="34" charset="0"/>
              <a:buChar char="•"/>
            </a:pPr>
            <a:r>
              <a:rPr lang="en-US" sz="3200" b="1" dirty="0" smtClean="0"/>
              <a:t>See the System to Improve it</a:t>
            </a:r>
          </a:p>
          <a:p>
            <a:pPr>
              <a:buFont typeface="Arial" pitchFamily="34" charset="0"/>
              <a:buChar char="•"/>
            </a:pPr>
            <a:r>
              <a:rPr lang="en-US" sz="3200" b="1" dirty="0" smtClean="0"/>
              <a:t>You cannot improve at scale what you cannot measure</a:t>
            </a:r>
          </a:p>
          <a:p>
            <a:pPr>
              <a:buFont typeface="Arial" pitchFamily="34" charset="0"/>
              <a:buChar char="•"/>
            </a:pPr>
            <a:r>
              <a:rPr lang="en-US" sz="3200" b="1" dirty="0" smtClean="0"/>
              <a:t>Accelerate Improvement:  Embrace Disciplined Inquiry</a:t>
            </a:r>
          </a:p>
          <a:p>
            <a:pPr>
              <a:buFont typeface="Arial" pitchFamily="34" charset="0"/>
              <a:buChar char="•"/>
            </a:pPr>
            <a:r>
              <a:rPr lang="en-US" sz="3200" b="1" dirty="0" smtClean="0">
                <a:solidFill>
                  <a:srgbClr val="FF0000"/>
                </a:solidFill>
              </a:rPr>
              <a:t>Accelerate Improvement: Tap the Power of Networks</a:t>
            </a:r>
          </a:p>
          <a:p>
            <a:endParaRPr lang="en-US" sz="2800" dirty="0">
              <a:latin typeface="Gill Sans MT" pitchFamily="34" charset="0"/>
              <a:cs typeface="Arial" pitchFamily="34" charset="0"/>
            </a:endParaRPr>
          </a:p>
        </p:txBody>
      </p:sp>
    </p:spTree>
    <p:extLst>
      <p:ext uri="{BB962C8B-B14F-4D97-AF65-F5344CB8AC3E}">
        <p14:creationId xmlns:p14="http://schemas.microsoft.com/office/powerpoint/2010/main" val="17121162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06"/>
            <a:ext cx="8229600" cy="944562"/>
          </a:xfrm>
        </p:spPr>
        <p:txBody>
          <a:bodyPr/>
          <a:lstStyle/>
          <a:p>
            <a:r>
              <a:rPr lang="en-US" dirty="0" smtClean="0"/>
              <a:t>A Case Example</a:t>
            </a:r>
            <a:endParaRPr lang="en-US" dirty="0"/>
          </a:p>
        </p:txBody>
      </p:sp>
      <p:sp>
        <p:nvSpPr>
          <p:cNvPr id="3" name="Content Placeholder 2"/>
          <p:cNvSpPr>
            <a:spLocks noGrp="1"/>
          </p:cNvSpPr>
          <p:nvPr>
            <p:ph idx="1"/>
          </p:nvPr>
        </p:nvSpPr>
        <p:spPr>
          <a:xfrm>
            <a:off x="110067" y="2065867"/>
            <a:ext cx="4614333" cy="4419600"/>
          </a:xfrm>
        </p:spPr>
        <p:txBody>
          <a:bodyPr>
            <a:normAutofit/>
          </a:bodyPr>
          <a:lstStyle/>
          <a:p>
            <a:pPr algn="ctr"/>
            <a:r>
              <a:rPr lang="en-US" sz="2800" dirty="0" smtClean="0"/>
              <a:t>First year results from a large randomized field trial of </a:t>
            </a:r>
            <a:br>
              <a:rPr lang="en-US" sz="2800" dirty="0" smtClean="0"/>
            </a:br>
            <a:r>
              <a:rPr lang="en-US" sz="2800" dirty="0" smtClean="0"/>
              <a:t>Reading Recovery</a:t>
            </a:r>
            <a:br>
              <a:rPr lang="en-US" sz="2800" dirty="0" smtClean="0"/>
            </a:br>
            <a:r>
              <a:rPr lang="en-US" sz="2800" dirty="0" smtClean="0"/>
              <a:t>(</a:t>
            </a:r>
            <a:r>
              <a:rPr lang="en-US" sz="2800" dirty="0" err="1"/>
              <a:t>I3</a:t>
            </a:r>
            <a:r>
              <a:rPr lang="en-US" sz="2800" dirty="0"/>
              <a:t> </a:t>
            </a:r>
            <a:r>
              <a:rPr lang="en-US" sz="2800" dirty="0" smtClean="0"/>
              <a:t>initiative)</a:t>
            </a:r>
          </a:p>
          <a:p>
            <a:pPr algn="ctr"/>
            <a:endParaRPr lang="en-US" sz="2800" dirty="0"/>
          </a:p>
          <a:p>
            <a:pPr algn="ctr"/>
            <a:r>
              <a:rPr lang="en-US" sz="2800" dirty="0" smtClean="0"/>
              <a:t>Key: a multi-site trial</a:t>
            </a:r>
            <a:endParaRPr lang="en-US" sz="2800" dirty="0"/>
          </a:p>
        </p:txBody>
      </p:sp>
      <p:pic>
        <p:nvPicPr>
          <p:cNvPr id="5" name="Picture 4" descr="reading recovery.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467" y="2480733"/>
            <a:ext cx="3462866" cy="2929467"/>
          </a:xfrm>
          <a:prstGeom prst="rect">
            <a:avLst/>
          </a:prstGeom>
        </p:spPr>
      </p:pic>
    </p:spTree>
    <p:extLst>
      <p:ext uri="{BB962C8B-B14F-4D97-AF65-F5344CB8AC3E}">
        <p14:creationId xmlns:p14="http://schemas.microsoft.com/office/powerpoint/2010/main" val="428082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0297"/>
          </a:xfrm>
        </p:spPr>
        <p:txBody>
          <a:bodyPr/>
          <a:lstStyle/>
          <a:p>
            <a:pPr algn="ctr"/>
            <a:r>
              <a:rPr lang="en-US" b="1" dirty="0" smtClean="0"/>
              <a:t>The </a:t>
            </a:r>
            <a:r>
              <a:rPr lang="en-US" b="1" dirty="0"/>
              <a:t>Power of Structured Networks</a:t>
            </a:r>
            <a:endParaRPr lang="en-US" dirty="0"/>
          </a:p>
        </p:txBody>
      </p:sp>
      <p:sp>
        <p:nvSpPr>
          <p:cNvPr id="3" name="Content Placeholder 2"/>
          <p:cNvSpPr>
            <a:spLocks noGrp="1"/>
          </p:cNvSpPr>
          <p:nvPr>
            <p:ph idx="1"/>
          </p:nvPr>
        </p:nvSpPr>
        <p:spPr/>
        <p:txBody>
          <a:bodyPr>
            <a:normAutofit fontScale="77500" lnSpcReduction="20000"/>
          </a:bodyPr>
          <a:lstStyle/>
          <a:p>
            <a:pPr marL="0">
              <a:lnSpc>
                <a:spcPct val="100000"/>
              </a:lnSpc>
            </a:pPr>
            <a:r>
              <a:rPr lang="en-US" sz="2400" dirty="0"/>
              <a:t>An enormous source of innovation</a:t>
            </a:r>
            <a:br>
              <a:rPr lang="en-US" sz="2400" dirty="0"/>
            </a:br>
            <a:endParaRPr lang="en-US" sz="2400" dirty="0"/>
          </a:p>
          <a:p>
            <a:r>
              <a:rPr lang="en-US" sz="2400" dirty="0" smtClean="0"/>
              <a:t>Diverse contexts accelerate knowledge acquisition from testing</a:t>
            </a:r>
          </a:p>
          <a:p>
            <a:endParaRPr lang="en-US" sz="2400" dirty="0"/>
          </a:p>
          <a:p>
            <a:r>
              <a:rPr lang="en-US" sz="2400" dirty="0" smtClean="0"/>
              <a:t>Social </a:t>
            </a:r>
            <a:r>
              <a:rPr lang="en-US" sz="2400" dirty="0"/>
              <a:t>connections accelerate testing and diffusion</a:t>
            </a:r>
            <a:br>
              <a:rPr lang="en-US" sz="2400" dirty="0"/>
            </a:br>
            <a:endParaRPr lang="en-US" sz="2400" dirty="0"/>
          </a:p>
          <a:p>
            <a:r>
              <a:rPr lang="en-US" sz="2400" dirty="0"/>
              <a:t>Seeing patterns that otherwise look particular</a:t>
            </a:r>
            <a:br>
              <a:rPr lang="en-US" sz="2400" dirty="0"/>
            </a:br>
            <a:endParaRPr lang="en-US" sz="2400" dirty="0"/>
          </a:p>
          <a:p>
            <a:r>
              <a:rPr lang="en-US" sz="2400" dirty="0"/>
              <a:t>A safe environment to engage comparative results</a:t>
            </a:r>
          </a:p>
          <a:p>
            <a:pPr lvl="1"/>
            <a:r>
              <a:rPr lang="en-US" sz="2400" dirty="0"/>
              <a:t>moral urgency “if others can, why not us”;</a:t>
            </a:r>
          </a:p>
          <a:p>
            <a:pPr lvl="1"/>
            <a:r>
              <a:rPr lang="en-US" sz="2400" dirty="0"/>
              <a:t>the “learning exchange” </a:t>
            </a:r>
            <a:br>
              <a:rPr lang="en-US" sz="2400" dirty="0"/>
            </a:br>
            <a:endParaRPr lang="en-US" sz="2400" dirty="0"/>
          </a:p>
          <a:p>
            <a:r>
              <a:rPr lang="en-US" sz="2400" dirty="0"/>
              <a:t>Eases translational research –a developed infrastructure </a:t>
            </a:r>
            <a:br>
              <a:rPr lang="en-US" sz="2400" dirty="0"/>
            </a:br>
            <a:r>
              <a:rPr lang="en-US" sz="2400" dirty="0"/>
              <a:t>                                            plus the social connections</a:t>
            </a:r>
            <a:endParaRPr lang="en-US" dirty="0"/>
          </a:p>
        </p:txBody>
      </p:sp>
      <p:sp>
        <p:nvSpPr>
          <p:cNvPr id="4" name="Slide Number Placeholder 3"/>
          <p:cNvSpPr>
            <a:spLocks noGrp="1"/>
          </p:cNvSpPr>
          <p:nvPr>
            <p:ph type="sldNum" sz="quarter" idx="12"/>
          </p:nvPr>
        </p:nvSpPr>
        <p:spPr/>
        <p:txBody>
          <a:bodyPr/>
          <a:lstStyle/>
          <a:p>
            <a:fld id="{C838A2A7-CCD3-4669-A6FA-4FD001697EA2}" type="slidenum">
              <a:rPr lang="en-US" smtClean="0">
                <a:solidFill>
                  <a:prstClr val="white">
                    <a:lumMod val="50000"/>
                  </a:prstClr>
                </a:solidFill>
              </a:rPr>
              <a:pPr/>
              <a:t>30</a:t>
            </a:fld>
            <a:endParaRPr lang="en-US">
              <a:solidFill>
                <a:prstClr val="white">
                  <a:lumMod val="50000"/>
                </a:prstClr>
              </a:solidFill>
            </a:endParaRPr>
          </a:p>
        </p:txBody>
      </p:sp>
    </p:spTree>
    <p:extLst>
      <p:ext uri="{BB962C8B-B14F-4D97-AF65-F5344CB8AC3E}">
        <p14:creationId xmlns:p14="http://schemas.microsoft.com/office/powerpoint/2010/main" val="2740383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735C5A-BAF9-405B-B02A-223EE3FD7BC9}" type="slidenum">
              <a:rPr lang="en-US" smtClean="0"/>
              <a:pPr/>
              <a:t>31</a:t>
            </a:fld>
            <a:endParaRPr lang="en-US" dirty="0"/>
          </a:p>
        </p:txBody>
      </p:sp>
      <p:pic>
        <p:nvPicPr>
          <p:cNvPr id="6" name="Picture 5" descr="Copy of Improvement Specialist Role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296855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127843609"/>
              </p:ext>
            </p:extLst>
          </p:nvPr>
        </p:nvGraphicFramePr>
        <p:xfrm>
          <a:off x="580572" y="382138"/>
          <a:ext cx="7982856" cy="5568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45286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835027805"/>
              </p:ext>
            </p:extLst>
          </p:nvPr>
        </p:nvGraphicFramePr>
        <p:xfrm>
          <a:off x="653142" y="381000"/>
          <a:ext cx="7852228" cy="55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0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829695893"/>
              </p:ext>
            </p:extLst>
          </p:nvPr>
        </p:nvGraphicFramePr>
        <p:xfrm>
          <a:off x="671286" y="381000"/>
          <a:ext cx="7815942" cy="564242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97000" y="3713353"/>
            <a:ext cx="1786466" cy="2121408"/>
          </a:xfrm>
          <a:prstGeom prst="rect">
            <a:avLst/>
          </a:prstGeom>
          <a:noFill/>
          <a:ln w="28575"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1248916" y="3009900"/>
            <a:ext cx="2032544" cy="646331"/>
          </a:xfrm>
          <a:prstGeom prst="rect">
            <a:avLst/>
          </a:prstGeom>
          <a:noFill/>
        </p:spPr>
        <p:txBody>
          <a:bodyPr wrap="none" rtlCol="0">
            <a:spAutoFit/>
          </a:bodyPr>
          <a:lstStyle/>
          <a:p>
            <a:pPr algn="ctr"/>
            <a:r>
              <a:rPr lang="en-US" dirty="0" smtClean="0">
                <a:solidFill>
                  <a:srgbClr val="FF0000"/>
                </a:solidFill>
              </a:rPr>
              <a:t>Undesirable / Weak</a:t>
            </a:r>
          </a:p>
          <a:p>
            <a:pPr algn="ctr"/>
            <a:r>
              <a:rPr lang="en-US" dirty="0" smtClean="0">
                <a:solidFill>
                  <a:srgbClr val="FF0000"/>
                </a:solidFill>
              </a:rPr>
              <a:t> Outcomes (16%)</a:t>
            </a:r>
            <a:endParaRPr lang="en-US" dirty="0">
              <a:solidFill>
                <a:srgbClr val="FF0000"/>
              </a:solidFill>
            </a:endParaRPr>
          </a:p>
        </p:txBody>
      </p:sp>
      <p:sp>
        <p:nvSpPr>
          <p:cNvPr id="6" name="TextBox 5"/>
          <p:cNvSpPr txBox="1"/>
          <p:nvPr/>
        </p:nvSpPr>
        <p:spPr>
          <a:xfrm>
            <a:off x="6083300" y="3621913"/>
            <a:ext cx="1737360" cy="2212848"/>
          </a:xfrm>
          <a:prstGeom prst="rect">
            <a:avLst/>
          </a:prstGeom>
          <a:noFill/>
          <a:ln w="28575"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a:p>
            <a:endParaRPr lang="en-US" dirty="0"/>
          </a:p>
        </p:txBody>
      </p:sp>
      <p:sp>
        <p:nvSpPr>
          <p:cNvPr id="7" name="TextBox 6"/>
          <p:cNvSpPr txBox="1"/>
          <p:nvPr/>
        </p:nvSpPr>
        <p:spPr>
          <a:xfrm>
            <a:off x="6426200" y="2889934"/>
            <a:ext cx="1588833" cy="646331"/>
          </a:xfrm>
          <a:prstGeom prst="rect">
            <a:avLst/>
          </a:prstGeom>
          <a:noFill/>
        </p:spPr>
        <p:txBody>
          <a:bodyPr wrap="none" rtlCol="0">
            <a:spAutoFit/>
          </a:bodyPr>
          <a:lstStyle/>
          <a:p>
            <a:pPr algn="ctr"/>
            <a:r>
              <a:rPr lang="en-US" dirty="0" smtClean="0">
                <a:solidFill>
                  <a:srgbClr val="FF0000"/>
                </a:solidFill>
              </a:rPr>
              <a:t>Positive </a:t>
            </a:r>
          </a:p>
          <a:p>
            <a:pPr algn="ctr"/>
            <a:r>
              <a:rPr lang="en-US" dirty="0" smtClean="0">
                <a:solidFill>
                  <a:srgbClr val="FF0000"/>
                </a:solidFill>
              </a:rPr>
              <a:t>Deviants (14%)</a:t>
            </a:r>
            <a:endParaRPr lang="en-US" dirty="0">
              <a:solidFill>
                <a:srgbClr val="FF0000"/>
              </a:solidFill>
            </a:endParaRPr>
          </a:p>
        </p:txBody>
      </p:sp>
    </p:spTree>
    <p:extLst>
      <p:ext uri="{BB962C8B-B14F-4D97-AF65-F5344CB8AC3E}">
        <p14:creationId xmlns:p14="http://schemas.microsoft.com/office/powerpoint/2010/main" val="367686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53" y="146699"/>
            <a:ext cx="8229600" cy="1143000"/>
          </a:xfrm>
        </p:spPr>
        <p:txBody>
          <a:bodyPr>
            <a:normAutofit/>
          </a:bodyPr>
          <a:lstStyle/>
          <a:p>
            <a:r>
              <a:rPr lang="en-US" dirty="0" smtClean="0"/>
              <a:t>Reconceiving the challenge</a:t>
            </a:r>
            <a:endParaRPr lang="en-US" dirty="0"/>
          </a:p>
        </p:txBody>
      </p:sp>
      <p:sp>
        <p:nvSpPr>
          <p:cNvPr id="4" name="TextBox 3"/>
          <p:cNvSpPr txBox="1"/>
          <p:nvPr/>
        </p:nvSpPr>
        <p:spPr>
          <a:xfrm>
            <a:off x="346653" y="1022350"/>
            <a:ext cx="8229600" cy="3539430"/>
          </a:xfrm>
          <a:prstGeom prst="rect">
            <a:avLst/>
          </a:prstGeom>
          <a:noFill/>
        </p:spPr>
        <p:txBody>
          <a:bodyPr wrap="square" rtlCol="0">
            <a:spAutoFit/>
          </a:bodyPr>
          <a:lstStyle/>
          <a:p>
            <a:pPr algn="ctr" defTabSz="914400"/>
            <a:r>
              <a:rPr lang="en-US" sz="3200" dirty="0" smtClean="0">
                <a:solidFill>
                  <a:srgbClr val="000000"/>
                </a:solidFill>
                <a:latin typeface="Gill Sans MT" pitchFamily="34" charset="0"/>
                <a:cs typeface="Arial" pitchFamily="34" charset="0"/>
              </a:rPr>
              <a:t>  </a:t>
            </a:r>
            <a:endParaRPr lang="en-US" sz="3600" dirty="0">
              <a:solidFill>
                <a:srgbClr val="000000"/>
              </a:solidFill>
              <a:latin typeface="Gill Sans MT" pitchFamily="34" charset="0"/>
              <a:cs typeface="Arial" pitchFamily="34" charset="0"/>
            </a:endParaRPr>
          </a:p>
          <a:p>
            <a:pPr defTabSz="914400"/>
            <a:endParaRPr lang="en-US" sz="3200" dirty="0" smtClean="0">
              <a:solidFill>
                <a:srgbClr val="000000"/>
              </a:solidFill>
              <a:latin typeface="Gill Sans MT" pitchFamily="34" charset="0"/>
              <a:cs typeface="Arial" pitchFamily="34" charset="0"/>
            </a:endParaRPr>
          </a:p>
          <a:p>
            <a:pPr marL="285750" indent="-285750" defTabSz="914400">
              <a:buFont typeface="Arial"/>
              <a:buChar char="•"/>
            </a:pPr>
            <a:r>
              <a:rPr lang="en-US" sz="3200" dirty="0" smtClean="0">
                <a:solidFill>
                  <a:srgbClr val="000000"/>
                </a:solidFill>
                <a:latin typeface="Gill Sans MT" pitchFamily="34" charset="0"/>
                <a:cs typeface="Arial" pitchFamily="34" charset="0"/>
              </a:rPr>
              <a:t>Learn how to implement complex ideas effectively,  reliably, and at scale</a:t>
            </a:r>
          </a:p>
          <a:p>
            <a:pPr marL="285750" indent="-285750" defTabSz="914400"/>
            <a:endParaRPr lang="en-US" sz="3200" dirty="0" smtClean="0">
              <a:solidFill>
                <a:srgbClr val="000000"/>
              </a:solidFill>
              <a:latin typeface="Gill Sans MT" pitchFamily="34" charset="0"/>
              <a:cs typeface="Arial" pitchFamily="34" charset="0"/>
            </a:endParaRPr>
          </a:p>
          <a:p>
            <a:pPr marL="285750" indent="-285750" defTabSz="914400"/>
            <a:endParaRPr lang="en-US" sz="3200" dirty="0" smtClean="0">
              <a:solidFill>
                <a:srgbClr val="000000"/>
              </a:solidFill>
              <a:latin typeface="Gill Sans MT" pitchFamily="34" charset="0"/>
              <a:cs typeface="Arial" pitchFamily="34" charset="0"/>
            </a:endParaRPr>
          </a:p>
          <a:p>
            <a:pPr marL="285750" indent="-285750" defTabSz="914400"/>
            <a:endParaRPr lang="en-US" sz="3200" dirty="0">
              <a:solidFill>
                <a:srgbClr val="000000"/>
              </a:solidFill>
              <a:latin typeface="Gill Sans MT" pitchFamily="34" charset="0"/>
              <a:cs typeface="Arial" pitchFamily="34" charset="0"/>
            </a:endParaRPr>
          </a:p>
        </p:txBody>
      </p:sp>
    </p:spTree>
    <p:extLst>
      <p:ext uri="{BB962C8B-B14F-4D97-AF65-F5344CB8AC3E}">
        <p14:creationId xmlns:p14="http://schemas.microsoft.com/office/powerpoint/2010/main" val="413968017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53" y="146699"/>
            <a:ext cx="8229600" cy="1143000"/>
          </a:xfrm>
        </p:spPr>
        <p:txBody>
          <a:bodyPr>
            <a:normAutofit/>
          </a:bodyPr>
          <a:lstStyle/>
          <a:p>
            <a:r>
              <a:rPr lang="en-US" dirty="0" smtClean="0"/>
              <a:t>Reconceiving the challenge</a:t>
            </a:r>
            <a:endParaRPr lang="en-US" dirty="0"/>
          </a:p>
        </p:txBody>
      </p:sp>
      <p:sp>
        <p:nvSpPr>
          <p:cNvPr id="4" name="TextBox 3"/>
          <p:cNvSpPr txBox="1"/>
          <p:nvPr/>
        </p:nvSpPr>
        <p:spPr>
          <a:xfrm>
            <a:off x="346653" y="1022350"/>
            <a:ext cx="8229600" cy="5509200"/>
          </a:xfrm>
          <a:prstGeom prst="rect">
            <a:avLst/>
          </a:prstGeom>
          <a:noFill/>
        </p:spPr>
        <p:txBody>
          <a:bodyPr wrap="square" rtlCol="0">
            <a:spAutoFit/>
          </a:bodyPr>
          <a:lstStyle/>
          <a:p>
            <a:pPr algn="ctr" defTabSz="914400"/>
            <a:r>
              <a:rPr lang="en-US" sz="3200" dirty="0" smtClean="0">
                <a:solidFill>
                  <a:srgbClr val="000000"/>
                </a:solidFill>
                <a:latin typeface="Gill Sans MT" pitchFamily="34" charset="0"/>
                <a:cs typeface="Arial" pitchFamily="34" charset="0"/>
              </a:rPr>
              <a:t>  </a:t>
            </a:r>
            <a:endParaRPr lang="en-US" sz="3600" dirty="0">
              <a:solidFill>
                <a:srgbClr val="000000"/>
              </a:solidFill>
              <a:latin typeface="Gill Sans MT" pitchFamily="34" charset="0"/>
              <a:cs typeface="Arial" pitchFamily="34" charset="0"/>
            </a:endParaRPr>
          </a:p>
          <a:p>
            <a:pPr defTabSz="914400"/>
            <a:endParaRPr lang="en-US" sz="3200" dirty="0" smtClean="0">
              <a:solidFill>
                <a:srgbClr val="000000"/>
              </a:solidFill>
              <a:latin typeface="Gill Sans MT" pitchFamily="34" charset="0"/>
              <a:cs typeface="Arial" pitchFamily="34" charset="0"/>
            </a:endParaRPr>
          </a:p>
          <a:p>
            <a:pPr marL="285750" indent="-285750" defTabSz="914400">
              <a:buFont typeface="Arial"/>
              <a:buChar char="•"/>
            </a:pPr>
            <a:r>
              <a:rPr lang="en-US" sz="3200" dirty="0" smtClean="0">
                <a:solidFill>
                  <a:srgbClr val="000000"/>
                </a:solidFill>
                <a:latin typeface="Gill Sans MT" pitchFamily="34" charset="0"/>
                <a:cs typeface="Arial" pitchFamily="34" charset="0"/>
              </a:rPr>
              <a:t>Learn how to implement complex ideas effectively,  reliably, and at scale</a:t>
            </a:r>
          </a:p>
          <a:p>
            <a:pPr defTabSz="914400"/>
            <a:endParaRPr lang="en-US" sz="3200" dirty="0" smtClean="0">
              <a:solidFill>
                <a:srgbClr val="000000"/>
              </a:solidFill>
              <a:latin typeface="Gill Sans MT" pitchFamily="34" charset="0"/>
              <a:cs typeface="Arial" pitchFamily="34" charset="0"/>
            </a:endParaRPr>
          </a:p>
          <a:p>
            <a:pPr marL="285750" indent="-285750" defTabSz="914400">
              <a:buFont typeface="Arial" pitchFamily="34" charset="0"/>
              <a:buChar char="•"/>
            </a:pPr>
            <a:r>
              <a:rPr lang="en-US" sz="3200" dirty="0" smtClean="0">
                <a:solidFill>
                  <a:srgbClr val="FF0000"/>
                </a:solidFill>
                <a:latin typeface="Gill Sans MT" pitchFamily="34" charset="0"/>
                <a:cs typeface="Arial" pitchFamily="34" charset="0"/>
              </a:rPr>
              <a:t>Develop </a:t>
            </a:r>
            <a:r>
              <a:rPr lang="en-US" sz="3200" dirty="0">
                <a:solidFill>
                  <a:srgbClr val="FF0000"/>
                </a:solidFill>
                <a:latin typeface="Gill Sans MT" pitchFamily="34" charset="0"/>
                <a:cs typeface="Arial" pitchFamily="34" charset="0"/>
              </a:rPr>
              <a:t>a capacity within the system to learn to </a:t>
            </a:r>
            <a:r>
              <a:rPr lang="en-US" sz="3200" dirty="0" smtClean="0">
                <a:solidFill>
                  <a:srgbClr val="FF0000"/>
                </a:solidFill>
                <a:latin typeface="Gill Sans MT" pitchFamily="34" charset="0"/>
                <a:cs typeface="Arial" pitchFamily="34" charset="0"/>
              </a:rPr>
              <a:t>improve</a:t>
            </a:r>
          </a:p>
          <a:p>
            <a:pPr marL="285750" indent="-285750" defTabSz="914400">
              <a:buFont typeface="Arial" pitchFamily="34" charset="0"/>
              <a:buChar char="•"/>
            </a:pPr>
            <a:endParaRPr lang="en-US" sz="3200" dirty="0" smtClean="0">
              <a:solidFill>
                <a:srgbClr val="FF0000"/>
              </a:solidFill>
              <a:latin typeface="Gill Sans MT" pitchFamily="34" charset="0"/>
              <a:cs typeface="Arial" pitchFamily="34" charset="0"/>
            </a:endParaRPr>
          </a:p>
          <a:p>
            <a:pPr marL="285750" indent="-285750" defTabSz="914400">
              <a:buFont typeface="Arial" pitchFamily="34" charset="0"/>
              <a:buChar char="•"/>
            </a:pPr>
            <a:endParaRPr lang="en-US" sz="3200" dirty="0">
              <a:solidFill>
                <a:srgbClr val="FF0000"/>
              </a:solidFill>
              <a:latin typeface="Gill Sans MT" pitchFamily="34" charset="0"/>
              <a:cs typeface="Arial" pitchFamily="34" charset="0"/>
            </a:endParaRPr>
          </a:p>
          <a:p>
            <a:pPr marL="285750" indent="-285750" defTabSz="914400"/>
            <a:endParaRPr lang="en-US" sz="3200" dirty="0" smtClean="0">
              <a:solidFill>
                <a:srgbClr val="000000"/>
              </a:solidFill>
              <a:latin typeface="Gill Sans MT" pitchFamily="34" charset="0"/>
              <a:cs typeface="Arial" pitchFamily="34" charset="0"/>
            </a:endParaRPr>
          </a:p>
          <a:p>
            <a:pPr marL="285750" indent="-285750" defTabSz="914400"/>
            <a:endParaRPr lang="en-US" sz="3200" dirty="0">
              <a:solidFill>
                <a:srgbClr val="000000"/>
              </a:solidFill>
              <a:latin typeface="Gill Sans MT" pitchFamily="34" charset="0"/>
              <a:cs typeface="Arial" pitchFamily="34" charset="0"/>
            </a:endParaRPr>
          </a:p>
        </p:txBody>
      </p:sp>
    </p:spTree>
    <p:extLst>
      <p:ext uri="{BB962C8B-B14F-4D97-AF65-F5344CB8AC3E}">
        <p14:creationId xmlns:p14="http://schemas.microsoft.com/office/powerpoint/2010/main" val="371029093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53" y="146699"/>
            <a:ext cx="8229600" cy="1143000"/>
          </a:xfrm>
        </p:spPr>
        <p:txBody>
          <a:bodyPr>
            <a:normAutofit/>
          </a:bodyPr>
          <a:lstStyle/>
          <a:p>
            <a:r>
              <a:rPr lang="en-US" dirty="0" smtClean="0"/>
              <a:t>Reconceiving the challenge</a:t>
            </a:r>
            <a:endParaRPr lang="en-US" dirty="0"/>
          </a:p>
        </p:txBody>
      </p:sp>
      <p:sp>
        <p:nvSpPr>
          <p:cNvPr id="4" name="TextBox 3"/>
          <p:cNvSpPr txBox="1"/>
          <p:nvPr/>
        </p:nvSpPr>
        <p:spPr>
          <a:xfrm>
            <a:off x="346653" y="1022350"/>
            <a:ext cx="8229600" cy="6494085"/>
          </a:xfrm>
          <a:prstGeom prst="rect">
            <a:avLst/>
          </a:prstGeom>
          <a:noFill/>
        </p:spPr>
        <p:txBody>
          <a:bodyPr wrap="square" rtlCol="0">
            <a:spAutoFit/>
          </a:bodyPr>
          <a:lstStyle/>
          <a:p>
            <a:pPr algn="ctr" defTabSz="914400"/>
            <a:r>
              <a:rPr lang="en-US" sz="3200" dirty="0" smtClean="0">
                <a:solidFill>
                  <a:srgbClr val="000000"/>
                </a:solidFill>
                <a:latin typeface="Gill Sans MT" pitchFamily="34" charset="0"/>
                <a:cs typeface="Arial" pitchFamily="34" charset="0"/>
              </a:rPr>
              <a:t>  </a:t>
            </a:r>
            <a:endParaRPr lang="en-US" sz="3600" dirty="0">
              <a:solidFill>
                <a:srgbClr val="000000"/>
              </a:solidFill>
              <a:latin typeface="Gill Sans MT" pitchFamily="34" charset="0"/>
              <a:cs typeface="Arial" pitchFamily="34" charset="0"/>
            </a:endParaRPr>
          </a:p>
          <a:p>
            <a:pPr defTabSz="914400"/>
            <a:endParaRPr lang="en-US" sz="3200" dirty="0" smtClean="0">
              <a:solidFill>
                <a:srgbClr val="000000"/>
              </a:solidFill>
              <a:latin typeface="Gill Sans MT" pitchFamily="34" charset="0"/>
              <a:cs typeface="Arial" pitchFamily="34" charset="0"/>
            </a:endParaRPr>
          </a:p>
          <a:p>
            <a:pPr marL="285750" indent="-285750" defTabSz="914400">
              <a:buFont typeface="Arial"/>
              <a:buChar char="•"/>
            </a:pPr>
            <a:r>
              <a:rPr lang="en-US" sz="3200" dirty="0" smtClean="0">
                <a:solidFill>
                  <a:srgbClr val="000000"/>
                </a:solidFill>
                <a:latin typeface="Gill Sans MT" pitchFamily="34" charset="0"/>
                <a:cs typeface="Arial" pitchFamily="34" charset="0"/>
              </a:rPr>
              <a:t>Learn how to implement complex ideas effectively,  reliably, and at scale</a:t>
            </a:r>
          </a:p>
          <a:p>
            <a:pPr defTabSz="914400"/>
            <a:endParaRPr lang="en-US" sz="3200" dirty="0" smtClean="0">
              <a:solidFill>
                <a:srgbClr val="000000"/>
              </a:solidFill>
              <a:latin typeface="Gill Sans MT" pitchFamily="34" charset="0"/>
              <a:cs typeface="Arial" pitchFamily="34" charset="0"/>
            </a:endParaRPr>
          </a:p>
          <a:p>
            <a:pPr marL="285750" indent="-285750" defTabSz="914400">
              <a:buFont typeface="Arial" pitchFamily="34" charset="0"/>
              <a:buChar char="•"/>
            </a:pPr>
            <a:r>
              <a:rPr lang="en-US" sz="3200" dirty="0" smtClean="0">
                <a:latin typeface="Gill Sans MT" pitchFamily="34" charset="0"/>
                <a:cs typeface="Arial" pitchFamily="34" charset="0"/>
              </a:rPr>
              <a:t>Develop </a:t>
            </a:r>
            <a:r>
              <a:rPr lang="en-US" sz="3200" dirty="0">
                <a:latin typeface="Gill Sans MT" pitchFamily="34" charset="0"/>
                <a:cs typeface="Arial" pitchFamily="34" charset="0"/>
              </a:rPr>
              <a:t>a capacity within the system to learn to </a:t>
            </a:r>
            <a:r>
              <a:rPr lang="en-US" sz="3200" dirty="0" smtClean="0">
                <a:latin typeface="Gill Sans MT" pitchFamily="34" charset="0"/>
                <a:cs typeface="Arial" pitchFamily="34" charset="0"/>
              </a:rPr>
              <a:t>improve</a:t>
            </a:r>
          </a:p>
          <a:p>
            <a:pPr marL="285750" indent="-285750" defTabSz="914400">
              <a:buFont typeface="Arial" pitchFamily="34" charset="0"/>
              <a:buChar char="•"/>
            </a:pPr>
            <a:endParaRPr lang="en-US" sz="3200" dirty="0" smtClean="0">
              <a:solidFill>
                <a:srgbClr val="FF0000"/>
              </a:solidFill>
              <a:latin typeface="Gill Sans MT" pitchFamily="34" charset="0"/>
              <a:cs typeface="Arial" pitchFamily="34" charset="0"/>
            </a:endParaRPr>
          </a:p>
          <a:p>
            <a:pPr marL="285750" indent="-285750" defTabSz="914400">
              <a:buFont typeface="Arial" pitchFamily="34" charset="0"/>
              <a:buChar char="•"/>
            </a:pPr>
            <a:r>
              <a:rPr lang="en-US" sz="3200" dirty="0">
                <a:solidFill>
                  <a:srgbClr val="FF0000"/>
                </a:solidFill>
                <a:latin typeface="Gill Sans MT" pitchFamily="34" charset="0"/>
                <a:cs typeface="Arial" pitchFamily="34" charset="0"/>
              </a:rPr>
              <a:t>Learn how to move from </a:t>
            </a:r>
            <a:r>
              <a:rPr lang="en-US" sz="3200" b="1" i="1" dirty="0">
                <a:solidFill>
                  <a:srgbClr val="FF0000"/>
                </a:solidFill>
                <a:latin typeface="Gill Sans MT" pitchFamily="34" charset="0"/>
                <a:cs typeface="Arial" pitchFamily="34" charset="0"/>
              </a:rPr>
              <a:t>fidelity</a:t>
            </a:r>
            <a:r>
              <a:rPr lang="en-US" sz="3200" dirty="0">
                <a:solidFill>
                  <a:srgbClr val="FF0000"/>
                </a:solidFill>
                <a:latin typeface="Gill Sans MT" pitchFamily="34" charset="0"/>
                <a:cs typeface="Arial" pitchFamily="34" charset="0"/>
              </a:rPr>
              <a:t> of implementation to </a:t>
            </a:r>
            <a:r>
              <a:rPr lang="en-US" sz="3200" b="1" i="1" dirty="0">
                <a:solidFill>
                  <a:srgbClr val="FF0000"/>
                </a:solidFill>
                <a:latin typeface="Gill Sans MT" pitchFamily="34" charset="0"/>
                <a:cs typeface="Arial" pitchFamily="34" charset="0"/>
              </a:rPr>
              <a:t>integrity</a:t>
            </a:r>
            <a:r>
              <a:rPr lang="en-US" sz="3200" dirty="0">
                <a:solidFill>
                  <a:srgbClr val="FF0000"/>
                </a:solidFill>
                <a:latin typeface="Gill Sans MT" pitchFamily="34" charset="0"/>
                <a:cs typeface="Arial" pitchFamily="34" charset="0"/>
              </a:rPr>
              <a:t> of implementation</a:t>
            </a:r>
          </a:p>
          <a:p>
            <a:pPr marL="285750" indent="-285750" defTabSz="914400">
              <a:buFont typeface="Arial" pitchFamily="34" charset="0"/>
              <a:buChar char="•"/>
            </a:pPr>
            <a:endParaRPr lang="en-US" sz="3200" dirty="0">
              <a:solidFill>
                <a:srgbClr val="FF0000"/>
              </a:solidFill>
              <a:latin typeface="Gill Sans MT" pitchFamily="34" charset="0"/>
              <a:cs typeface="Arial" pitchFamily="34" charset="0"/>
            </a:endParaRPr>
          </a:p>
          <a:p>
            <a:pPr marL="285750" indent="-285750" defTabSz="914400"/>
            <a:endParaRPr lang="en-US" sz="3200" dirty="0" smtClean="0">
              <a:solidFill>
                <a:srgbClr val="000000"/>
              </a:solidFill>
              <a:latin typeface="Gill Sans MT" pitchFamily="34" charset="0"/>
              <a:cs typeface="Arial" pitchFamily="34" charset="0"/>
            </a:endParaRPr>
          </a:p>
          <a:p>
            <a:pPr marL="285750" indent="-285750" defTabSz="914400"/>
            <a:endParaRPr lang="en-US" sz="3200" dirty="0">
              <a:solidFill>
                <a:srgbClr val="000000"/>
              </a:solidFill>
              <a:latin typeface="Gill Sans MT" pitchFamily="34" charset="0"/>
              <a:cs typeface="Arial" pitchFamily="34" charset="0"/>
            </a:endParaRPr>
          </a:p>
        </p:txBody>
      </p:sp>
    </p:spTree>
    <p:extLst>
      <p:ext uri="{BB962C8B-B14F-4D97-AF65-F5344CB8AC3E}">
        <p14:creationId xmlns:p14="http://schemas.microsoft.com/office/powerpoint/2010/main" val="500421216"/>
      </p:ext>
    </p:extLst>
  </p:cSld>
  <p:clrMapOvr>
    <a:masterClrMapping/>
  </p:clrMapOvr>
  <p:transition spd="med">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Carnegie 2">
      <a:dk1>
        <a:srgbClr val="2E2E2E"/>
      </a:dk1>
      <a:lt1>
        <a:sysClr val="window" lastClr="FFFFFF"/>
      </a:lt1>
      <a:dk2>
        <a:srgbClr val="FFFFFF"/>
      </a:dk2>
      <a:lt2>
        <a:srgbClr val="FFFFFF"/>
      </a:lt2>
      <a:accent1>
        <a:srgbClr val="294A92"/>
      </a:accent1>
      <a:accent2>
        <a:srgbClr val="449398"/>
      </a:accent2>
      <a:accent3>
        <a:srgbClr val="6C6A25"/>
      </a:accent3>
      <a:accent4>
        <a:srgbClr val="6B76A5"/>
      </a:accent4>
      <a:accent5>
        <a:srgbClr val="CA7233"/>
      </a:accent5>
      <a:accent6>
        <a:srgbClr val="6A8ED6"/>
      </a:accent6>
      <a:hlink>
        <a:srgbClr val="A6CED0"/>
      </a:hlink>
      <a:folHlink>
        <a:srgbClr val="C4C1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dirty="0" smtClean="0">
            <a:latin typeface="Gill Sans MT" pitchFamily="34" charset="0"/>
            <a:cs typeface="Arial" pitchFamily="34" charset="0"/>
          </a:defRPr>
        </a:defPPr>
      </a:lstStyle>
    </a:txDef>
  </a:objectDefaults>
  <a:extraClrSchemeLst/>
</a:theme>
</file>

<file path=ppt/theme/theme2.xml><?xml version="1.0" encoding="utf-8"?>
<a:theme xmlns:a="http://schemas.openxmlformats.org/drawingml/2006/main" name="1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1250</TotalTime>
  <Words>2588</Words>
  <Application>Microsoft Office PowerPoint</Application>
  <PresentationFormat>On-screen Show (4:3)</PresentationFormat>
  <Paragraphs>496</Paragraphs>
  <Slides>31</Slides>
  <Notes>25</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1_Office Theme</vt:lpstr>
      <vt:lpstr>Clarity</vt:lpstr>
      <vt:lpstr>PowerPoint Presentation</vt:lpstr>
      <vt:lpstr>Improvement Through Research Proven Practices: A Case Example</vt:lpstr>
      <vt:lpstr>A Case Example</vt:lpstr>
      <vt:lpstr>PowerPoint Presentation</vt:lpstr>
      <vt:lpstr>PowerPoint Presentation</vt:lpstr>
      <vt:lpstr>PowerPoint Presentation</vt:lpstr>
      <vt:lpstr>Reconceiving the challenge</vt:lpstr>
      <vt:lpstr>Reconceiving the challenge</vt:lpstr>
      <vt:lpstr>Reconceiving the challenge</vt:lpstr>
      <vt:lpstr>Last Decade: Evidence-based  Practice Movement</vt:lpstr>
      <vt:lpstr>Networked Improvement Communities: What are they?</vt:lpstr>
      <vt:lpstr>Networked Improvement Communities: What are they?</vt:lpstr>
      <vt:lpstr>LIFE CYCLE OF A NIC</vt:lpstr>
      <vt:lpstr>PowerPoint Presentation</vt:lpstr>
      <vt:lpstr>PowerPoint Presentation</vt:lpstr>
      <vt:lpstr>Different flavors of improvement problems</vt:lpstr>
      <vt:lpstr>PowerPoint Presentation</vt:lpstr>
      <vt:lpstr>PowerPoint Presentation</vt:lpstr>
      <vt:lpstr>PowerPoint Presentation</vt:lpstr>
      <vt:lpstr>PowerPoint Presentation</vt:lpstr>
      <vt:lpstr>PowerPoint Presentation</vt:lpstr>
      <vt:lpstr>PowerPoint Presentation</vt:lpstr>
      <vt:lpstr>The Networked Improvement Paradigm</vt:lpstr>
      <vt:lpstr>Summing Up: Improvement Science Carried Out through Networked Communities</vt:lpstr>
      <vt:lpstr>PowerPoint Presentation</vt:lpstr>
      <vt:lpstr>Moving Toward Implementation</vt:lpstr>
      <vt:lpstr> Standing Behind All of This a Social Learning Theory </vt:lpstr>
      <vt:lpstr>PowerPoint Presentation</vt:lpstr>
      <vt:lpstr> Six Principles Guide the Work</vt:lpstr>
      <vt:lpstr>The Power of Structured Networks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Kawar, Anna</dc:creator>
  <cp:lastModifiedBy>LeMahieu, Paul</cp:lastModifiedBy>
  <cp:revision>105</cp:revision>
  <dcterms:created xsi:type="dcterms:W3CDTF">2013-07-10T23:01:18Z</dcterms:created>
  <dcterms:modified xsi:type="dcterms:W3CDTF">2016-08-20T19:41:16Z</dcterms:modified>
</cp:coreProperties>
</file>